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4" r:id="rId2"/>
    <p:sldId id="275" r:id="rId3"/>
    <p:sldId id="276" r:id="rId4"/>
    <p:sldId id="277" r:id="rId5"/>
    <p:sldId id="273" r:id="rId6"/>
    <p:sldId id="263" r:id="rId7"/>
    <p:sldId id="267" r:id="rId8"/>
    <p:sldId id="268" r:id="rId9"/>
    <p:sldId id="269" r:id="rId10"/>
    <p:sldId id="270" r:id="rId11"/>
    <p:sldId id="271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15" d="100"/>
          <a:sy n="115" d="100"/>
        </p:scale>
        <p:origin x="-312" y="1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Общая заполняемость, %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F10-4B5C-8787-A18CB628E1AD}"/>
              </c:ext>
            </c:extLst>
          </c:dPt>
          <c:dPt>
            <c:idx val="16"/>
            <c:invertIfNegative val="0"/>
            <c:bubble3D val="0"/>
            <c:spPr>
              <a:solidFill>
                <a:srgbClr val="92D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F10-4B5C-8787-A18CB628E1AD}"/>
              </c:ext>
            </c:extLst>
          </c:dPt>
          <c:dPt>
            <c:idx val="17"/>
            <c:invertIfNegative val="0"/>
            <c:bubble3D val="0"/>
            <c:spPr>
              <a:solidFill>
                <a:srgbClr val="92D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FF10-4B5C-8787-A18CB628E1AD}"/>
              </c:ext>
            </c:extLst>
          </c:dPt>
          <c:dPt>
            <c:idx val="18"/>
            <c:invertIfNegative val="0"/>
            <c:bubble3D val="0"/>
            <c:spPr>
              <a:solidFill>
                <a:srgbClr val="92D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FF10-4B5C-8787-A18CB628E1AD}"/>
              </c:ext>
            </c:extLst>
          </c:dPt>
          <c:dPt>
            <c:idx val="19"/>
            <c:invertIfNegative val="0"/>
            <c:bubble3D val="0"/>
            <c:spPr>
              <a:solidFill>
                <a:srgbClr val="92D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FF10-4B5C-8787-A18CB628E1AD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Лист1!$A$2:$A$21</c:f>
              <c:strCache>
                <c:ptCount val="20"/>
                <c:pt idx="0">
                  <c:v>Тоджинский кожуун</c:v>
                </c:pt>
                <c:pt idx="1">
                  <c:v>Республиканские учреждения</c:v>
                </c:pt>
                <c:pt idx="2">
                  <c:v>Бай-Тайгинский кожуун</c:v>
                </c:pt>
                <c:pt idx="3">
                  <c:v>Монгун-Тайгинский кожуун</c:v>
                </c:pt>
                <c:pt idx="4">
                  <c:v>Тандинский кожуун</c:v>
                </c:pt>
                <c:pt idx="5">
                  <c:v>г. Ак-Довурак</c:v>
                </c:pt>
                <c:pt idx="6">
                  <c:v>Овюрский кожуун</c:v>
                </c:pt>
                <c:pt idx="7">
                  <c:v>Тере-Хольский кожуун</c:v>
                </c:pt>
                <c:pt idx="8">
                  <c:v>Каа-Хемский кожуун</c:v>
                </c:pt>
                <c:pt idx="9">
                  <c:v>Тес-Хемский кожуун</c:v>
                </c:pt>
                <c:pt idx="10">
                  <c:v>Чеди-Хольский кожуун</c:v>
                </c:pt>
                <c:pt idx="11">
                  <c:v>Пий-Хемский кожуун</c:v>
                </c:pt>
                <c:pt idx="12">
                  <c:v>Дзун-Хемчикский кожуун</c:v>
                </c:pt>
                <c:pt idx="13">
                  <c:v>Чаа-Хольский кожуун</c:v>
                </c:pt>
                <c:pt idx="14">
                  <c:v>Барун-Хемчикский кожуун</c:v>
                </c:pt>
                <c:pt idx="15">
                  <c:v>г. Кызыл </c:v>
                </c:pt>
                <c:pt idx="16">
                  <c:v>Кызылский кожуун</c:v>
                </c:pt>
                <c:pt idx="17">
                  <c:v>Эрзинский кожуун</c:v>
                </c:pt>
                <c:pt idx="18">
                  <c:v>Сут-Хольский кожуун</c:v>
                </c:pt>
                <c:pt idx="19">
                  <c:v>Улуг-Хемский кожуун</c:v>
                </c:pt>
              </c:strCache>
            </c:strRef>
          </c:cat>
          <c:val>
            <c:numRef>
              <c:f>Лист1!$B$2:$B$21</c:f>
              <c:numCache>
                <c:formatCode>0%</c:formatCode>
                <c:ptCount val="20"/>
                <c:pt idx="0">
                  <c:v>0.69</c:v>
                </c:pt>
                <c:pt idx="1">
                  <c:v>0.75</c:v>
                </c:pt>
                <c:pt idx="2">
                  <c:v>0.83</c:v>
                </c:pt>
                <c:pt idx="3">
                  <c:v>0.83</c:v>
                </c:pt>
                <c:pt idx="4">
                  <c:v>0.83</c:v>
                </c:pt>
                <c:pt idx="5">
                  <c:v>0.83</c:v>
                </c:pt>
                <c:pt idx="6">
                  <c:v>0.83</c:v>
                </c:pt>
                <c:pt idx="7">
                  <c:v>0.83</c:v>
                </c:pt>
                <c:pt idx="8">
                  <c:v>0.84</c:v>
                </c:pt>
                <c:pt idx="9">
                  <c:v>0.85</c:v>
                </c:pt>
                <c:pt idx="10">
                  <c:v>0.86</c:v>
                </c:pt>
                <c:pt idx="11">
                  <c:v>0.87</c:v>
                </c:pt>
                <c:pt idx="12">
                  <c:v>0.87</c:v>
                </c:pt>
                <c:pt idx="13">
                  <c:v>0.88</c:v>
                </c:pt>
                <c:pt idx="14">
                  <c:v>0.88</c:v>
                </c:pt>
                <c:pt idx="15">
                  <c:v>0.9</c:v>
                </c:pt>
                <c:pt idx="16">
                  <c:v>0.92</c:v>
                </c:pt>
                <c:pt idx="17">
                  <c:v>0.94</c:v>
                </c:pt>
                <c:pt idx="18">
                  <c:v>0.95</c:v>
                </c:pt>
                <c:pt idx="19">
                  <c:v>0.97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FF10-4B5C-8787-A18CB628E1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3542272"/>
        <c:axId val="93543808"/>
      </c:barChart>
      <c:catAx>
        <c:axId val="935422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93543808"/>
        <c:crosses val="autoZero"/>
        <c:auto val="1"/>
        <c:lblAlgn val="ctr"/>
        <c:lblOffset val="100"/>
        <c:noMultiLvlLbl val="0"/>
      </c:catAx>
      <c:valAx>
        <c:axId val="9354380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93542272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Утвержденное ежедневное меню по 12.05.22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CA7A-4870-9915-FA57A952DC71}"/>
              </c:ext>
            </c:extLst>
          </c:dPt>
          <c:dPt>
            <c:idx val="1"/>
            <c:invertIfNegative val="0"/>
            <c:bubble3D val="0"/>
            <c:spPr>
              <a:solidFill>
                <a:srgbClr val="FF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CA7A-4870-9915-FA57A952DC71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CA7A-4870-9915-FA57A952DC71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CA7A-4870-9915-FA57A952DC71}"/>
              </c:ext>
            </c:extLst>
          </c:dPt>
          <c:dPt>
            <c:idx val="17"/>
            <c:invertIfNegative val="0"/>
            <c:bubble3D val="0"/>
            <c:spPr>
              <a:solidFill>
                <a:srgbClr val="FFC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CA7A-4870-9915-FA57A952DC71}"/>
              </c:ext>
            </c:extLst>
          </c:dPt>
          <c:dPt>
            <c:idx val="18"/>
            <c:invertIfNegative val="0"/>
            <c:bubble3D val="0"/>
            <c:spPr>
              <a:solidFill>
                <a:srgbClr val="FFC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CA7A-4870-9915-FA57A952DC71}"/>
              </c:ext>
            </c:extLst>
          </c:dPt>
          <c:dPt>
            <c:idx val="19"/>
            <c:invertIfNegative val="0"/>
            <c:bubble3D val="0"/>
            <c:spPr>
              <a:solidFill>
                <a:srgbClr val="92D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CA7A-4870-9915-FA57A952DC71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Лист1!$A$2:$A$21</c:f>
              <c:strCache>
                <c:ptCount val="20"/>
                <c:pt idx="0">
                  <c:v>г. Ак-Довурак</c:v>
                </c:pt>
                <c:pt idx="1">
                  <c:v>Бай-Тайгинский кожуун</c:v>
                </c:pt>
                <c:pt idx="2">
                  <c:v>Овюрский кожуун</c:v>
                </c:pt>
                <c:pt idx="3">
                  <c:v>Тере-Хольский кожуун</c:v>
                </c:pt>
                <c:pt idx="4">
                  <c:v>Тес-Хемский кожуун</c:v>
                </c:pt>
                <c:pt idx="5">
                  <c:v>Тоджинский кожуун</c:v>
                </c:pt>
                <c:pt idx="6">
                  <c:v>Дзун-Хемчикский кожуун</c:v>
                </c:pt>
                <c:pt idx="7">
                  <c:v>Пий-Хемский кожуун</c:v>
                </c:pt>
                <c:pt idx="8">
                  <c:v>Тандинский кожуун</c:v>
                </c:pt>
                <c:pt idx="9">
                  <c:v>Чаа-Хольский кожуун</c:v>
                </c:pt>
                <c:pt idx="10">
                  <c:v>Каа-Хемский кожуун</c:v>
                </c:pt>
                <c:pt idx="11">
                  <c:v>Барун-Хемчикский кожуун</c:v>
                </c:pt>
                <c:pt idx="12">
                  <c:v>Чеди-Хольский кожуун</c:v>
                </c:pt>
                <c:pt idx="13">
                  <c:v>г. Кызыл </c:v>
                </c:pt>
                <c:pt idx="14">
                  <c:v>Кызылский кожуун</c:v>
                </c:pt>
                <c:pt idx="15">
                  <c:v>Монгун-Тайгинский кожуун</c:v>
                </c:pt>
                <c:pt idx="16">
                  <c:v>Республиканские учреждения</c:v>
                </c:pt>
                <c:pt idx="17">
                  <c:v>Эрзинский кожуун</c:v>
                </c:pt>
                <c:pt idx="18">
                  <c:v>Сут-Хольский кожуун</c:v>
                </c:pt>
                <c:pt idx="19">
                  <c:v>Улуг-Хемский кожуун</c:v>
                </c:pt>
              </c:strCache>
            </c:strRef>
          </c:cat>
          <c:val>
            <c:numRef>
              <c:f>Лист1!$B$2:$B$21</c:f>
              <c:numCache>
                <c:formatCode>0%</c:formatCode>
                <c:ptCount val="2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0.125</c:v>
                </c:pt>
                <c:pt idx="5">
                  <c:v>0.16666666666666666</c:v>
                </c:pt>
                <c:pt idx="6">
                  <c:v>0.2</c:v>
                </c:pt>
                <c:pt idx="7">
                  <c:v>0.2</c:v>
                </c:pt>
                <c:pt idx="8">
                  <c:v>0.2</c:v>
                </c:pt>
                <c:pt idx="9">
                  <c:v>0.25</c:v>
                </c:pt>
                <c:pt idx="10">
                  <c:v>0.26666666666666666</c:v>
                </c:pt>
                <c:pt idx="11">
                  <c:v>0.3</c:v>
                </c:pt>
                <c:pt idx="12">
                  <c:v>0.33333333333333331</c:v>
                </c:pt>
                <c:pt idx="13">
                  <c:v>0.5</c:v>
                </c:pt>
                <c:pt idx="14">
                  <c:v>0.5</c:v>
                </c:pt>
                <c:pt idx="15">
                  <c:v>0.5</c:v>
                </c:pt>
                <c:pt idx="16">
                  <c:v>0.5</c:v>
                </c:pt>
                <c:pt idx="17">
                  <c:v>0.66666666666666663</c:v>
                </c:pt>
                <c:pt idx="18">
                  <c:v>0.7142857142857143</c:v>
                </c:pt>
                <c:pt idx="19">
                  <c:v>0.81818181818181823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CA7A-4870-9915-FA57A952DC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93588480"/>
        <c:axId val="93598464"/>
      </c:barChart>
      <c:catAx>
        <c:axId val="9358848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93598464"/>
        <c:crosses val="autoZero"/>
        <c:auto val="1"/>
        <c:lblAlgn val="ctr"/>
        <c:lblOffset val="100"/>
        <c:noMultiLvlLbl val="0"/>
      </c:catAx>
      <c:valAx>
        <c:axId val="93598464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ln w="6350">
            <a:noFill/>
          </a:ln>
        </c:spPr>
        <c:crossAx val="93588480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05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D6235C-A855-40E1-A289-2F76348B45C0}" type="datetimeFigureOut">
              <a:rPr lang="ru-RU" smtClean="0"/>
              <a:t>13.05.2022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405BBD-9565-434D-9558-A170DECE05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8447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C39C5-CCAA-49D6-8837-37EBF0187CD6}" type="datetimeFigureOut">
              <a:rPr lang="ru-RU" smtClean="0"/>
              <a:t>13.05.2022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90932-35B7-4F9F-917D-6EACEA4AB2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5905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C39C5-CCAA-49D6-8837-37EBF0187CD6}" type="datetimeFigureOut">
              <a:rPr lang="ru-RU" smtClean="0"/>
              <a:t>13.05.2022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90932-35B7-4F9F-917D-6EACEA4AB2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3730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C39C5-CCAA-49D6-8837-37EBF0187CD6}" type="datetimeFigureOut">
              <a:rPr lang="ru-RU" smtClean="0"/>
              <a:t>13.05.2022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90932-35B7-4F9F-917D-6EACEA4AB2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1962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C39C5-CCAA-49D6-8837-37EBF0187CD6}" type="datetimeFigureOut">
              <a:rPr lang="ru-RU" smtClean="0"/>
              <a:t>13.05.2022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90932-35B7-4F9F-917D-6EACEA4AB2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8429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C39C5-CCAA-49D6-8837-37EBF0187CD6}" type="datetimeFigureOut">
              <a:rPr lang="ru-RU" smtClean="0"/>
              <a:t>13.05.2022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90932-35B7-4F9F-917D-6EACEA4AB2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8837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C39C5-CCAA-49D6-8837-37EBF0187CD6}" type="datetimeFigureOut">
              <a:rPr lang="ru-RU" smtClean="0"/>
              <a:t>13.05.2022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90932-35B7-4F9F-917D-6EACEA4AB2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5755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C39C5-CCAA-49D6-8837-37EBF0187CD6}" type="datetimeFigureOut">
              <a:rPr lang="ru-RU" smtClean="0"/>
              <a:t>13.05.2022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90932-35B7-4F9F-917D-6EACEA4AB2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5031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C39C5-CCAA-49D6-8837-37EBF0187CD6}" type="datetimeFigureOut">
              <a:rPr lang="ru-RU" smtClean="0"/>
              <a:t>13.05.2022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90932-35B7-4F9F-917D-6EACEA4AB2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5572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C39C5-CCAA-49D6-8837-37EBF0187CD6}" type="datetimeFigureOut">
              <a:rPr lang="ru-RU" smtClean="0"/>
              <a:t>13.05.2022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90932-35B7-4F9F-917D-6EACEA4AB2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4772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C39C5-CCAA-49D6-8837-37EBF0187CD6}" type="datetimeFigureOut">
              <a:rPr lang="ru-RU" smtClean="0"/>
              <a:t>13.05.2022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90932-35B7-4F9F-917D-6EACEA4AB2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572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C39C5-CCAA-49D6-8837-37EBF0187CD6}" type="datetimeFigureOut">
              <a:rPr lang="ru-RU" smtClean="0"/>
              <a:t>13.05.2022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90932-35B7-4F9F-917D-6EACEA4AB2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2843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7C39C5-CCAA-49D6-8837-37EBF0187CD6}" type="datetimeFigureOut">
              <a:rPr lang="ru-RU" smtClean="0"/>
              <a:t>13.05.2022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90932-35B7-4F9F-917D-6EACEA4AB2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665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dnevnik.ru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48589" y="365126"/>
            <a:ext cx="9605211" cy="74178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подготовке к основному периоду ГИА 2022 года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1522628"/>
              </p:ext>
            </p:extLst>
          </p:nvPr>
        </p:nvGraphicFramePr>
        <p:xfrm>
          <a:off x="1475874" y="1411706"/>
          <a:ext cx="9877926" cy="52881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60501">
                  <a:extLst>
                    <a:ext uri="{9D8B030D-6E8A-4147-A177-3AD203B41FA5}">
                      <a16:colId xmlns="" xmlns:a16="http://schemas.microsoft.com/office/drawing/2014/main" val="2296828943"/>
                    </a:ext>
                  </a:extLst>
                </a:gridCol>
                <a:gridCol w="7417425">
                  <a:extLst>
                    <a:ext uri="{9D8B030D-6E8A-4147-A177-3AD203B41FA5}">
                      <a16:colId xmlns="" xmlns:a16="http://schemas.microsoft.com/office/drawing/2014/main" val="3718073501"/>
                    </a:ext>
                  </a:extLst>
                </a:gridCol>
              </a:tblGrid>
              <a:tr h="2185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МСУ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68" marR="517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68" marR="51768" marT="0" marB="0"/>
                </a:tc>
                <a:extLst>
                  <a:ext uri="{0D108BD9-81ED-4DB2-BD59-A6C34878D82A}">
                    <a16:rowId xmlns="" xmlns:a16="http://schemas.microsoft.com/office/drawing/2014/main" val="1216138461"/>
                  </a:ext>
                </a:extLst>
              </a:tr>
              <a:tr h="437147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Кызыл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68" marR="517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ППЭ-010  нет гарнитур для проведения ОГЭ по англ.яз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68" marR="51768" marT="0" marB="0"/>
                </a:tc>
                <a:extLst>
                  <a:ext uri="{0D108BD9-81ED-4DB2-BD59-A6C34878D82A}">
                    <a16:rowId xmlns="" xmlns:a16="http://schemas.microsoft.com/office/drawing/2014/main" val="307910995"/>
                  </a:ext>
                </a:extLst>
              </a:tr>
              <a:tr h="109287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Проблема с наличием ноутбуков на ОГЭ по информатике и ИКТ (ОГЭ по информатике 15 июня и 22 июня, всего 623 участника),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ЕГЭ – 187 участников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68" marR="51768" marT="0" marB="0"/>
                </a:tc>
                <a:extLst>
                  <a:ext uri="{0D108BD9-81ED-4DB2-BD59-A6C34878D82A}">
                    <a16:rowId xmlns="" xmlns:a16="http://schemas.microsoft.com/office/drawing/2014/main" val="4068282438"/>
                  </a:ext>
                </a:extLst>
              </a:tr>
              <a:tr h="4371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Ак-Довурак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68" marR="517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Проблема с наличием ноутбуков на ОГЭ по информатике и ИКТ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68" marR="51768" marT="0" marB="0"/>
                </a:tc>
                <a:extLst>
                  <a:ext uri="{0D108BD9-81ED-4DB2-BD59-A6C34878D82A}">
                    <a16:rowId xmlns="" xmlns:a16="http://schemas.microsoft.com/office/drawing/2014/main" val="1016944192"/>
                  </a:ext>
                </a:extLst>
              </a:tr>
              <a:tr h="4371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Бай-Тайгинский 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68" marR="517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Проблема с наличием ноутбуков на ОГЭ по информатике и ИКТ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68" marR="51768" marT="0" marB="0"/>
                </a:tc>
                <a:extLst>
                  <a:ext uri="{0D108BD9-81ED-4DB2-BD59-A6C34878D82A}">
                    <a16:rowId xmlns="" xmlns:a16="http://schemas.microsoft.com/office/drawing/2014/main" val="841806101"/>
                  </a:ext>
                </a:extLst>
              </a:tr>
              <a:tr h="4371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Барун-Хемчикский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68" marR="517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Проблема с наличием ноутбуков на ОГЭ по информатике и ИКТ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68" marR="51768" marT="0" marB="0"/>
                </a:tc>
                <a:extLst>
                  <a:ext uri="{0D108BD9-81ED-4DB2-BD59-A6C34878D82A}">
                    <a16:rowId xmlns="" xmlns:a16="http://schemas.microsoft.com/office/drawing/2014/main" val="3725290706"/>
                  </a:ext>
                </a:extLst>
              </a:tr>
              <a:tr h="4371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Дзун-Хемчикский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68" marR="517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Проблема с наличием ноутбуков на ОГЭ по информатике и ИКТ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68" marR="51768" marT="0" marB="0"/>
                </a:tc>
                <a:extLst>
                  <a:ext uri="{0D108BD9-81ED-4DB2-BD59-A6C34878D82A}">
                    <a16:rowId xmlns="" xmlns:a16="http://schemas.microsoft.com/office/drawing/2014/main" val="1649196096"/>
                  </a:ext>
                </a:extLst>
              </a:tr>
              <a:tr h="4371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Кызылский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68" marR="517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Проблема с наличием ноутбуков на ОГЭ по информатике и ИКТ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68" marR="51768" marT="0" marB="0"/>
                </a:tc>
                <a:extLst>
                  <a:ext uri="{0D108BD9-81ED-4DB2-BD59-A6C34878D82A}">
                    <a16:rowId xmlns="" xmlns:a16="http://schemas.microsoft.com/office/drawing/2014/main" val="3873517476"/>
                  </a:ext>
                </a:extLst>
              </a:tr>
              <a:tr h="4371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Тандинский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68" marR="517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Проблема с наличием ноутбуков на ОГЭ по информатике и ИКТ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68" marR="51768" marT="0" marB="0"/>
                </a:tc>
                <a:extLst>
                  <a:ext uri="{0D108BD9-81ED-4DB2-BD59-A6C34878D82A}">
                    <a16:rowId xmlns="" xmlns:a16="http://schemas.microsoft.com/office/drawing/2014/main" val="3489551992"/>
                  </a:ext>
                </a:extLst>
              </a:tr>
              <a:tr h="4371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Улуг-Хемский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68" marR="517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Проблема с наличием ноутбуков на ОГЭ по информатике и ИКТ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68" marR="51768" marT="0" marB="0"/>
                </a:tc>
                <a:extLst>
                  <a:ext uri="{0D108BD9-81ED-4DB2-BD59-A6C34878D82A}">
                    <a16:rowId xmlns="" xmlns:a16="http://schemas.microsoft.com/office/drawing/2014/main" val="1105970190"/>
                  </a:ext>
                </a:extLst>
              </a:tr>
              <a:tr h="4371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 ВСЕХ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68" marR="517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Обучение работников, привлекаемых на проведение ГИА.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68" marR="51768" marT="0" marB="0"/>
                </a:tc>
                <a:extLst>
                  <a:ext uri="{0D108BD9-81ED-4DB2-BD59-A6C34878D82A}">
                    <a16:rowId xmlns="" xmlns:a16="http://schemas.microsoft.com/office/drawing/2014/main" val="35376356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46424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2098955"/>
              </p:ext>
            </p:extLst>
          </p:nvPr>
        </p:nvGraphicFramePr>
        <p:xfrm>
          <a:off x="512064" y="1453893"/>
          <a:ext cx="11055096" cy="45301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1300">
                  <a:extLst>
                    <a:ext uri="{9D8B030D-6E8A-4147-A177-3AD203B41FA5}">
                      <a16:colId xmlns="" xmlns:a16="http://schemas.microsoft.com/office/drawing/2014/main" val="660703418"/>
                    </a:ext>
                  </a:extLst>
                </a:gridCol>
                <a:gridCol w="2482514">
                  <a:extLst>
                    <a:ext uri="{9D8B030D-6E8A-4147-A177-3AD203B41FA5}">
                      <a16:colId xmlns="" xmlns:a16="http://schemas.microsoft.com/office/drawing/2014/main" val="836175593"/>
                    </a:ext>
                  </a:extLst>
                </a:gridCol>
                <a:gridCol w="1258709">
                  <a:extLst>
                    <a:ext uri="{9D8B030D-6E8A-4147-A177-3AD203B41FA5}">
                      <a16:colId xmlns="" xmlns:a16="http://schemas.microsoft.com/office/drawing/2014/main" val="1496517688"/>
                    </a:ext>
                  </a:extLst>
                </a:gridCol>
                <a:gridCol w="1258709">
                  <a:extLst>
                    <a:ext uri="{9D8B030D-6E8A-4147-A177-3AD203B41FA5}">
                      <a16:colId xmlns="" xmlns:a16="http://schemas.microsoft.com/office/drawing/2014/main" val="1622767134"/>
                    </a:ext>
                  </a:extLst>
                </a:gridCol>
                <a:gridCol w="1069344">
                  <a:extLst>
                    <a:ext uri="{9D8B030D-6E8A-4147-A177-3AD203B41FA5}">
                      <a16:colId xmlns="" xmlns:a16="http://schemas.microsoft.com/office/drawing/2014/main" val="3233171421"/>
                    </a:ext>
                  </a:extLst>
                </a:gridCol>
                <a:gridCol w="1379010">
                  <a:extLst>
                    <a:ext uri="{9D8B030D-6E8A-4147-A177-3AD203B41FA5}">
                      <a16:colId xmlns="" xmlns:a16="http://schemas.microsoft.com/office/drawing/2014/main" val="625671750"/>
                    </a:ext>
                  </a:extLst>
                </a:gridCol>
                <a:gridCol w="1247569">
                  <a:extLst>
                    <a:ext uri="{9D8B030D-6E8A-4147-A177-3AD203B41FA5}">
                      <a16:colId xmlns="" xmlns:a16="http://schemas.microsoft.com/office/drawing/2014/main" val="2341767690"/>
                    </a:ext>
                  </a:extLst>
                </a:gridCol>
                <a:gridCol w="1247569">
                  <a:extLst>
                    <a:ext uri="{9D8B030D-6E8A-4147-A177-3AD203B41FA5}">
                      <a16:colId xmlns="" xmlns:a16="http://schemas.microsoft.com/office/drawing/2014/main" val="1612092297"/>
                    </a:ext>
                  </a:extLst>
                </a:gridCol>
                <a:gridCol w="740372">
                  <a:extLst>
                    <a:ext uri="{9D8B030D-6E8A-4147-A177-3AD203B41FA5}">
                      <a16:colId xmlns="" xmlns:a16="http://schemas.microsoft.com/office/drawing/2014/main" val="2704324828"/>
                    </a:ext>
                  </a:extLst>
                </a:gridCol>
              </a:tblGrid>
              <a:tr h="5744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ОО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Активация учителей, не менее 95 %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Активация учеников, не менее 90 %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Активация родителей, не менее 90 %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Вовлеченность родителей, не менее 80 %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Учителя: авторизация через ЕСИА, не менее 85 %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Учителя: наличие категории, не менее 10 %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по ОО, %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extLst>
                  <a:ext uri="{0D108BD9-81ED-4DB2-BD59-A6C34878D82A}">
                    <a16:rowId xmlns="" xmlns:a16="http://schemas.microsoft.com/office/drawing/2014/main" val="4235107481"/>
                  </a:ext>
                </a:extLst>
              </a:tr>
              <a:tr h="442237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№1 с. Сарыг-Сеп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extLst>
                  <a:ext uri="{0D108BD9-81ED-4DB2-BD59-A6C34878D82A}">
                    <a16:rowId xmlns="" xmlns:a16="http://schemas.microsoft.com/office/drawing/2014/main" val="336942720"/>
                  </a:ext>
                </a:extLst>
              </a:tr>
              <a:tr h="22111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Бояровская школа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extLst>
                  <a:ext uri="{0D108BD9-81ED-4DB2-BD59-A6C34878D82A}">
                    <a16:rowId xmlns="" xmlns:a16="http://schemas.microsoft.com/office/drawing/2014/main" val="2021526897"/>
                  </a:ext>
                </a:extLst>
              </a:tr>
              <a:tr h="22111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НОШ а.Эржей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extLst>
                  <a:ext uri="{0D108BD9-81ED-4DB2-BD59-A6C34878D82A}">
                    <a16:rowId xmlns="" xmlns:a16="http://schemas.microsoft.com/office/drawing/2014/main" val="1346623236"/>
                  </a:ext>
                </a:extLst>
              </a:tr>
              <a:tr h="22111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с.Ильинка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extLst>
                  <a:ext uri="{0D108BD9-81ED-4DB2-BD59-A6C34878D82A}">
                    <a16:rowId xmlns="" xmlns:a16="http://schemas.microsoft.com/office/drawing/2014/main" val="275489982"/>
                  </a:ext>
                </a:extLst>
              </a:tr>
              <a:tr h="22111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с. Суг-Бажы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extLst>
                  <a:ext uri="{0D108BD9-81ED-4DB2-BD59-A6C34878D82A}">
                    <a16:rowId xmlns="" xmlns:a16="http://schemas.microsoft.com/office/drawing/2014/main" val="1245877235"/>
                  </a:ext>
                </a:extLst>
              </a:tr>
              <a:tr h="22111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с.Бурен-Хем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77,6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extLst>
                  <a:ext uri="{0D108BD9-81ED-4DB2-BD59-A6C34878D82A}">
                    <a16:rowId xmlns="" xmlns:a16="http://schemas.microsoft.com/office/drawing/2014/main" val="2206207345"/>
                  </a:ext>
                </a:extLst>
              </a:tr>
              <a:tr h="22111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МОУ СОШ с.Дерзиг-Аксы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extLst>
                  <a:ext uri="{0D108BD9-81ED-4DB2-BD59-A6C34878D82A}">
                    <a16:rowId xmlns="" xmlns:a16="http://schemas.microsoft.com/office/drawing/2014/main" val="505707306"/>
                  </a:ext>
                </a:extLst>
              </a:tr>
              <a:tr h="22111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с. Сизим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extLst>
                  <a:ext uri="{0D108BD9-81ED-4DB2-BD59-A6C34878D82A}">
                    <a16:rowId xmlns="" xmlns:a16="http://schemas.microsoft.com/office/drawing/2014/main" val="1745228744"/>
                  </a:ext>
                </a:extLst>
              </a:tr>
              <a:tr h="22111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В (СОШ)с. Сарыг-Сеп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extLst>
                  <a:ext uri="{0D108BD9-81ED-4DB2-BD59-A6C34878D82A}">
                    <a16:rowId xmlns="" xmlns:a16="http://schemas.microsoft.com/office/drawing/2014/main" val="727706062"/>
                  </a:ext>
                </a:extLst>
              </a:tr>
              <a:tr h="442237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с. Бурен - Бай - Хаак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76,2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extLst>
                  <a:ext uri="{0D108BD9-81ED-4DB2-BD59-A6C34878D82A}">
                    <a16:rowId xmlns="" xmlns:a16="http://schemas.microsoft.com/office/drawing/2014/main" val="2069942441"/>
                  </a:ext>
                </a:extLst>
              </a:tr>
              <a:tr h="22111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с. Усть-Бурен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117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76,2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extLst>
                  <a:ext uri="{0D108BD9-81ED-4DB2-BD59-A6C34878D82A}">
                    <a16:rowId xmlns="" xmlns:a16="http://schemas.microsoft.com/office/drawing/2014/main" val="2630195243"/>
                  </a:ext>
                </a:extLst>
              </a:tr>
              <a:tr h="22111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с.Кундустуг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66,2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extLst>
                  <a:ext uri="{0D108BD9-81ED-4DB2-BD59-A6C34878D82A}">
                    <a16:rowId xmlns="" xmlns:a16="http://schemas.microsoft.com/office/drawing/2014/main" val="1101529778"/>
                  </a:ext>
                </a:extLst>
              </a:tr>
              <a:tr h="22111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МБОУСОШс.Кок-Хаак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71,8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extLst>
                  <a:ext uri="{0D108BD9-81ED-4DB2-BD59-A6C34878D82A}">
                    <a16:rowId xmlns="" xmlns:a16="http://schemas.microsoft.com/office/drawing/2014/main" val="155987407"/>
                  </a:ext>
                </a:extLst>
              </a:tr>
              <a:tr h="22111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МОУ СОШ №2 с.Сарыг-Сеп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127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93,2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extLst>
                  <a:ext uri="{0D108BD9-81ED-4DB2-BD59-A6C34878D82A}">
                    <a16:rowId xmlns="" xmlns:a16="http://schemas.microsoft.com/office/drawing/2014/main" val="2649576879"/>
                  </a:ext>
                </a:extLst>
              </a:tr>
              <a:tr h="221119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Общий результат по району, %: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81,1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72,9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26,7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66,3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b"/>
                </a:tc>
                <a:extLst>
                  <a:ext uri="{0D108BD9-81ED-4DB2-BD59-A6C34878D82A}">
                    <a16:rowId xmlns="" xmlns:a16="http://schemas.microsoft.com/office/drawing/2014/main" val="3142328998"/>
                  </a:ext>
                </a:extLst>
              </a:tr>
            </a:tbl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029968" y="365125"/>
            <a:ext cx="9957816" cy="1325563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Активность в ИС «</a:t>
            </a:r>
            <a:r>
              <a:rPr lang="ru-RU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Дневник.ру</a:t>
            </a:r>
            <a:r>
              <a:rPr lang="ru-RU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общеобразовательных организаций </a:t>
            </a:r>
            <a:r>
              <a:rPr lang="ru-RU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Каа-Хемского</a:t>
            </a:r>
            <a:r>
              <a:rPr lang="ru-RU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района РТ</a:t>
            </a:r>
            <a:r>
              <a:rPr lang="ru-RU" sz="3200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9306"/>
          <a:stretch/>
        </p:blipFill>
        <p:spPr>
          <a:xfrm>
            <a:off x="134111" y="0"/>
            <a:ext cx="2330141" cy="1060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0817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0135701"/>
              </p:ext>
            </p:extLst>
          </p:nvPr>
        </p:nvGraphicFramePr>
        <p:xfrm>
          <a:off x="566927" y="1764788"/>
          <a:ext cx="11219688" cy="44765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9543">
                  <a:extLst>
                    <a:ext uri="{9D8B030D-6E8A-4147-A177-3AD203B41FA5}">
                      <a16:colId xmlns="" xmlns:a16="http://schemas.microsoft.com/office/drawing/2014/main" val="3979229907"/>
                    </a:ext>
                  </a:extLst>
                </a:gridCol>
                <a:gridCol w="2497118">
                  <a:extLst>
                    <a:ext uri="{9D8B030D-6E8A-4147-A177-3AD203B41FA5}">
                      <a16:colId xmlns="" xmlns:a16="http://schemas.microsoft.com/office/drawing/2014/main" val="1977734246"/>
                    </a:ext>
                  </a:extLst>
                </a:gridCol>
                <a:gridCol w="1240071">
                  <a:extLst>
                    <a:ext uri="{9D8B030D-6E8A-4147-A177-3AD203B41FA5}">
                      <a16:colId xmlns="" xmlns:a16="http://schemas.microsoft.com/office/drawing/2014/main" val="3374554611"/>
                    </a:ext>
                  </a:extLst>
                </a:gridCol>
                <a:gridCol w="1240071">
                  <a:extLst>
                    <a:ext uri="{9D8B030D-6E8A-4147-A177-3AD203B41FA5}">
                      <a16:colId xmlns="" xmlns:a16="http://schemas.microsoft.com/office/drawing/2014/main" val="181154802"/>
                    </a:ext>
                  </a:extLst>
                </a:gridCol>
                <a:gridCol w="1240071">
                  <a:extLst>
                    <a:ext uri="{9D8B030D-6E8A-4147-A177-3AD203B41FA5}">
                      <a16:colId xmlns="" xmlns:a16="http://schemas.microsoft.com/office/drawing/2014/main" val="576074671"/>
                    </a:ext>
                  </a:extLst>
                </a:gridCol>
                <a:gridCol w="1370722">
                  <a:extLst>
                    <a:ext uri="{9D8B030D-6E8A-4147-A177-3AD203B41FA5}">
                      <a16:colId xmlns="" xmlns:a16="http://schemas.microsoft.com/office/drawing/2014/main" val="2578364657"/>
                    </a:ext>
                  </a:extLst>
                </a:gridCol>
                <a:gridCol w="1291002">
                  <a:extLst>
                    <a:ext uri="{9D8B030D-6E8A-4147-A177-3AD203B41FA5}">
                      <a16:colId xmlns="" xmlns:a16="http://schemas.microsoft.com/office/drawing/2014/main" val="698113955"/>
                    </a:ext>
                  </a:extLst>
                </a:gridCol>
                <a:gridCol w="1306503">
                  <a:extLst>
                    <a:ext uri="{9D8B030D-6E8A-4147-A177-3AD203B41FA5}">
                      <a16:colId xmlns="" xmlns:a16="http://schemas.microsoft.com/office/drawing/2014/main" val="250181754"/>
                    </a:ext>
                  </a:extLst>
                </a:gridCol>
                <a:gridCol w="694587">
                  <a:extLst>
                    <a:ext uri="{9D8B030D-6E8A-4147-A177-3AD203B41FA5}">
                      <a16:colId xmlns="" xmlns:a16="http://schemas.microsoft.com/office/drawing/2014/main" val="2631175063"/>
                    </a:ext>
                  </a:extLst>
                </a:gridCol>
              </a:tblGrid>
              <a:tr h="12463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ОО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Активация учителей, не менее 95 %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Активация учеников, не менее 90 %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Активация родителей, не менее 90 %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Вовлеченность родителей, не менее 80 %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Учителя: авторизация через ЕСИА, не менее 85 %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Учителя: наличие категории, не менее 10 %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по ОО, %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2628816931"/>
                  </a:ext>
                </a:extLst>
              </a:tr>
              <a:tr h="29769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МОУ ООШ с.Усть-Хадын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 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70,8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3257256976"/>
                  </a:ext>
                </a:extLst>
              </a:tr>
              <a:tr h="29769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НОШ с. Дурген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9600%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 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43724996"/>
                  </a:ext>
                </a:extLst>
              </a:tr>
              <a:tr h="29769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с. Балгазын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 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635719404"/>
                  </a:ext>
                </a:extLst>
              </a:tr>
              <a:tr h="29769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с. Владимировка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 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63,8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3490690539"/>
                  </a:ext>
                </a:extLst>
              </a:tr>
              <a:tr h="29769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с.Кочетово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 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85,2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733327156"/>
                  </a:ext>
                </a:extLst>
              </a:tr>
              <a:tr h="29769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с. Бай-Хаак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 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88,2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553060700"/>
                  </a:ext>
                </a:extLst>
              </a:tr>
              <a:tr h="29769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МОУ СОШ с. Успенка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 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57,2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426344160"/>
                  </a:ext>
                </a:extLst>
              </a:tr>
              <a:tr h="29769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с Кызыл- Арыг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 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69,6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3103270289"/>
                  </a:ext>
                </a:extLst>
              </a:tr>
              <a:tr h="29769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МОУ СОШ с.Сосновка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 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62,6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364221588"/>
                  </a:ext>
                </a:extLst>
              </a:tr>
              <a:tr h="253237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с Межегей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 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58,2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4232750940"/>
                  </a:ext>
                </a:extLst>
              </a:tr>
              <a:tr h="29769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общий результат по району, %: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27,7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69,9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591982899"/>
                  </a:ext>
                </a:extLst>
              </a:tr>
            </a:tbl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350008" y="365125"/>
            <a:ext cx="9003792" cy="1325563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Активность в ИС «</a:t>
            </a:r>
            <a:r>
              <a:rPr lang="ru-RU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Дневник.ру</a:t>
            </a:r>
            <a:r>
              <a:rPr lang="ru-RU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общеобразовательных организаций </a:t>
            </a:r>
            <a:r>
              <a:rPr lang="ru-RU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Тандынского</a:t>
            </a:r>
            <a:r>
              <a:rPr lang="ru-RU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района </a:t>
            </a:r>
            <a:r>
              <a:rPr lang="ru-RU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РТ</a:t>
            </a:r>
            <a:endParaRPr lang="ru-RU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9306"/>
          <a:stretch/>
        </p:blipFill>
        <p:spPr>
          <a:xfrm>
            <a:off x="134111" y="0"/>
            <a:ext cx="2330141" cy="1060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908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15453" y="365126"/>
            <a:ext cx="10038347" cy="77386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реализации федерального проекта «500+» и «ШНОР»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3920649"/>
              </p:ext>
            </p:extLst>
          </p:nvPr>
        </p:nvGraphicFramePr>
        <p:xfrm>
          <a:off x="1556084" y="1443785"/>
          <a:ext cx="9047747" cy="5414222"/>
        </p:xfrm>
        <a:graphic>
          <a:graphicData uri="http://schemas.openxmlformats.org/drawingml/2006/table">
            <a:tbl>
              <a:tblPr firstRow="1" firstCol="1" bandRow="1"/>
              <a:tblGrid>
                <a:gridCol w="693183">
                  <a:extLst>
                    <a:ext uri="{9D8B030D-6E8A-4147-A177-3AD203B41FA5}">
                      <a16:colId xmlns="" xmlns:a16="http://schemas.microsoft.com/office/drawing/2014/main" val="2445430706"/>
                    </a:ext>
                  </a:extLst>
                </a:gridCol>
                <a:gridCol w="2575429">
                  <a:extLst>
                    <a:ext uri="{9D8B030D-6E8A-4147-A177-3AD203B41FA5}">
                      <a16:colId xmlns="" xmlns:a16="http://schemas.microsoft.com/office/drawing/2014/main" val="2301708719"/>
                    </a:ext>
                  </a:extLst>
                </a:gridCol>
                <a:gridCol w="1656375">
                  <a:extLst>
                    <a:ext uri="{9D8B030D-6E8A-4147-A177-3AD203B41FA5}">
                      <a16:colId xmlns="" xmlns:a16="http://schemas.microsoft.com/office/drawing/2014/main" val="538425807"/>
                    </a:ext>
                  </a:extLst>
                </a:gridCol>
                <a:gridCol w="2061380">
                  <a:extLst>
                    <a:ext uri="{9D8B030D-6E8A-4147-A177-3AD203B41FA5}">
                      <a16:colId xmlns="" xmlns:a16="http://schemas.microsoft.com/office/drawing/2014/main" val="191980614"/>
                    </a:ext>
                  </a:extLst>
                </a:gridCol>
                <a:gridCol w="2061380">
                  <a:extLst>
                    <a:ext uri="{9D8B030D-6E8A-4147-A177-3AD203B41FA5}">
                      <a16:colId xmlns="" xmlns:a16="http://schemas.microsoft.com/office/drawing/2014/main" val="1955603380"/>
                    </a:ext>
                  </a:extLst>
                </a:gridCol>
              </a:tblGrid>
              <a:tr h="68398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Муниципалитет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ШНОР в ФП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Загрузили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 загрузили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739651181"/>
                  </a:ext>
                </a:extLst>
              </a:tr>
              <a:tr h="31534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Барун-Хемчикский 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(30%)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(100%)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95467155"/>
                  </a:ext>
                </a:extLst>
              </a:tr>
              <a:tr h="31534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г. Ак-Довурак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(25%)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(100%)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55834912"/>
                  </a:ext>
                </a:extLst>
              </a:tr>
              <a:tr h="31534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Бай-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Тайгинский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(37,5%)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(100%)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80906967"/>
                  </a:ext>
                </a:extLst>
              </a:tr>
              <a:tr h="31534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Улуг-Хемский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(45%)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(100%)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55689089"/>
                  </a:ext>
                </a:extLst>
              </a:tr>
              <a:tr h="31534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Чеди-Хольский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(29%)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(100%)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32429035"/>
                  </a:ext>
                </a:extLst>
              </a:tr>
              <a:tr h="31534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Тандынский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(30%)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(100%)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57004827"/>
                  </a:ext>
                </a:extLst>
              </a:tr>
              <a:tr h="31534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Дзун-Хемчикский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(25%)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(100%)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45563864"/>
                  </a:ext>
                </a:extLst>
              </a:tr>
              <a:tr h="31534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Каа-Хемский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(31,2%)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(80%)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1(20%)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47754933"/>
                  </a:ext>
                </a:extLst>
              </a:tr>
              <a:tr h="31534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Тоджинский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(25%)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(100%)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23819550"/>
                  </a:ext>
                </a:extLst>
              </a:tr>
              <a:tr h="31534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Пий-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Хемский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(27,2%)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(100%)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43053756"/>
                  </a:ext>
                </a:extLst>
              </a:tr>
              <a:tr h="31534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Кызылский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(15,3%)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(100%)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32136393"/>
                  </a:ext>
                </a:extLst>
              </a:tr>
              <a:tr h="31534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Тес-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Хемский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(12,5%)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(100%)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79011619"/>
                  </a:ext>
                </a:extLst>
              </a:tr>
              <a:tr h="31534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г. Кызыл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(6,2%)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(100%)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04472255"/>
                  </a:ext>
                </a:extLst>
              </a:tr>
              <a:tr h="31534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Чаа-Хольский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(25%)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(100%)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53285918"/>
                  </a:ext>
                </a:extLst>
              </a:tr>
              <a:tr h="31534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 (97,2%)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(2,8%)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2257248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0231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79558" y="423314"/>
            <a:ext cx="3753853" cy="2714959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повторному анкетированию школ </a:t>
            </a:r>
            <a:b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низкими образовательными результатами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6237336"/>
              </p:ext>
            </p:extLst>
          </p:nvPr>
        </p:nvGraphicFramePr>
        <p:xfrm>
          <a:off x="128338" y="128348"/>
          <a:ext cx="6673516" cy="6344804"/>
        </p:xfrm>
        <a:graphic>
          <a:graphicData uri="http://schemas.openxmlformats.org/drawingml/2006/table">
            <a:tbl>
              <a:tblPr firstRow="1" firstCol="1" bandRow="1"/>
              <a:tblGrid>
                <a:gridCol w="494750">
                  <a:extLst>
                    <a:ext uri="{9D8B030D-6E8A-4147-A177-3AD203B41FA5}">
                      <a16:colId xmlns="" xmlns:a16="http://schemas.microsoft.com/office/drawing/2014/main" val="222656018"/>
                    </a:ext>
                  </a:extLst>
                </a:gridCol>
                <a:gridCol w="1793472">
                  <a:extLst>
                    <a:ext uri="{9D8B030D-6E8A-4147-A177-3AD203B41FA5}">
                      <a16:colId xmlns="" xmlns:a16="http://schemas.microsoft.com/office/drawing/2014/main" val="50386950"/>
                    </a:ext>
                  </a:extLst>
                </a:gridCol>
                <a:gridCol w="4385294">
                  <a:extLst>
                    <a:ext uri="{9D8B030D-6E8A-4147-A177-3AD203B41FA5}">
                      <a16:colId xmlns="" xmlns:a16="http://schemas.microsoft.com/office/drawing/2014/main" val="3920784367"/>
                    </a:ext>
                  </a:extLst>
                </a:gridCol>
              </a:tblGrid>
              <a:tr h="1596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Кожуун 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ОО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450511885"/>
                  </a:ext>
                </a:extLst>
              </a:tr>
              <a:tr h="1596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Бай-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Тайгинский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СОШ имени Н.С Конгара с. Бай-Тал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533787702"/>
                  </a:ext>
                </a:extLst>
              </a:tr>
              <a:tr h="1596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Бай-</a:t>
                      </a:r>
                      <a:r>
                        <a:rPr lang="ru-RU" sz="9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Тайгинский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"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Тээлинская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В(С)ОШ " с. Тээли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905608949"/>
                  </a:ext>
                </a:extLst>
              </a:tr>
              <a:tr h="1596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Бай-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Тайгинский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"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Тээлинская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СОШ им. В. Б. Кара-Сала"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118172128"/>
                  </a:ext>
                </a:extLst>
              </a:tr>
              <a:tr h="1596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Барун-Хемчикский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СОШ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с.Барлык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076276835"/>
                  </a:ext>
                </a:extLst>
              </a:tr>
              <a:tr h="1596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Барун-Хемчикский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№1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с.Кызыл-Мажалык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46481059"/>
                  </a:ext>
                </a:extLst>
              </a:tr>
              <a:tr h="1596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Барун-Хемчикский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№2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с.Кызыл-Мажалык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267150354"/>
                  </a:ext>
                </a:extLst>
              </a:tr>
              <a:tr h="1596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Барун-Хемчикский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МАОУ СОШ с.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Аксы-Барлык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875980296"/>
                  </a:ext>
                </a:extLst>
              </a:tr>
              <a:tr h="1596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Барун-Хемчикский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СОШ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с.Бижиктиг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-Хая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922385989"/>
                  </a:ext>
                </a:extLst>
              </a:tr>
              <a:tr h="1596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Каа-Хемский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СОШ с. Ильинка 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10998968"/>
                  </a:ext>
                </a:extLst>
              </a:tr>
              <a:tr h="1596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Кызылский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Баян-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Колская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СОШ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496065450"/>
                  </a:ext>
                </a:extLst>
              </a:tr>
              <a:tr h="1596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Монгун-Тайгинский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СОШ №2 села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Мугур-Аксы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151145529"/>
                  </a:ext>
                </a:extLst>
              </a:tr>
              <a:tr h="1596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Монгун-Тайгинский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Моген-Буренская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СОШ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683729416"/>
                  </a:ext>
                </a:extLst>
              </a:tr>
              <a:tr h="1596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Пий-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Хемский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СОШ №2 г. Турана 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659881478"/>
                  </a:ext>
                </a:extLst>
              </a:tr>
              <a:tr h="1596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Пий-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Хемский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МБОУАржаанская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СОШ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841576529"/>
                  </a:ext>
                </a:extLst>
              </a:tr>
              <a:tr h="2066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Тес-</a:t>
                      </a:r>
                      <a:r>
                        <a:rPr lang="ru-RU" sz="9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Хемский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Самагалтайская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СОШ №</a:t>
                      </a:r>
                      <a:r>
                        <a:rPr lang="ru-RU" sz="9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316160658"/>
                  </a:ext>
                </a:extLst>
              </a:tr>
              <a:tr h="1596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Улуг-Хемский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СОШ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с.Кок-Чыраанский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783170781"/>
                  </a:ext>
                </a:extLst>
              </a:tr>
              <a:tr h="1596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Чеди-Хольский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СОШ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с.Сайлыг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683200314"/>
                  </a:ext>
                </a:extLst>
              </a:tr>
              <a:tr h="1624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Эрзинский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СОШ </a:t>
                      </a:r>
                      <a:r>
                        <a:rPr lang="ru-RU" sz="9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с.Морен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9041288"/>
                  </a:ext>
                </a:extLst>
              </a:tr>
              <a:tr h="1596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Ак-Довурак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СОШ №1 г. Ак-Довурак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628979938"/>
                  </a:ext>
                </a:extLst>
              </a:tr>
              <a:tr h="1596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Ак-Довурак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СОШ №3 г. Ак-Довурак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327533047"/>
                  </a:ext>
                </a:extLst>
              </a:tr>
              <a:tr h="1596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Ак-Довурак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СОШ №4 г. Ак-Довурак (МАОУ Лицей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Олчей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914078358"/>
                  </a:ext>
                </a:extLst>
              </a:tr>
              <a:tr h="1596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Дзун-Хемчикский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Теве-Хаинская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СОШ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863497965"/>
                  </a:ext>
                </a:extLst>
              </a:tr>
              <a:tr h="1596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Дзун-Хемчикский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Хорум-Дагская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СОШ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089280572"/>
                  </a:ext>
                </a:extLst>
              </a:tr>
              <a:tr h="1596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Дзун-Хемчикский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СОШ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с.Шеми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22688216"/>
                  </a:ext>
                </a:extLst>
              </a:tr>
              <a:tr h="1596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Дзун-Хемчикский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Ийменская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СОШ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577181648"/>
                  </a:ext>
                </a:extLst>
              </a:tr>
              <a:tr h="1596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Каа-Хемский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СОШ с. Бурен-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Хем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88461630"/>
                  </a:ext>
                </a:extLst>
              </a:tr>
              <a:tr h="1596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Кызыл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СОШ №12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г.Кызыл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486864252"/>
                  </a:ext>
                </a:extLst>
              </a:tr>
              <a:tr h="1596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Кызыл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"Лицей №16" г. Кызыл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574260214"/>
                  </a:ext>
                </a:extLst>
              </a:tr>
              <a:tr h="1596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Кызылский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Целинная СОШ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005437969"/>
                  </a:ext>
                </a:extLst>
              </a:tr>
              <a:tr h="1596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Овюрский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Хандагайтинская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СОШ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679569296"/>
                  </a:ext>
                </a:extLst>
              </a:tr>
              <a:tr h="1596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Овюрский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Дус-Дагская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СОШ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36315075"/>
                  </a:ext>
                </a:extLst>
              </a:tr>
              <a:tr h="1596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Ресучреждение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МКООУ СШИ с.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Шуй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348833470"/>
                  </a:ext>
                </a:extLst>
              </a:tr>
              <a:tr h="2155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Ресучреждение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ГБОУ АШИ РТ </a:t>
                      </a:r>
                      <a:r>
                        <a:rPr lang="ru-RU" sz="9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с.Ийи</a:t>
                      </a:r>
                      <a:r>
                        <a:rPr lang="ru-RU" sz="9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-тал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883064616"/>
                  </a:ext>
                </a:extLst>
              </a:tr>
              <a:tr h="1596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</a:t>
                      </a: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Чеди-Хольский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Чал-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Кежикская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СОШ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897735142"/>
                  </a:ext>
                </a:extLst>
              </a:tr>
              <a:tr h="1596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Чеди-Хольский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СОШ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с.Хову-Аксы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00545567"/>
                  </a:ext>
                </a:extLst>
              </a:tr>
              <a:tr h="1596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Эрзинский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СОШ с. Эрзин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270567960"/>
                  </a:ext>
                </a:extLst>
              </a:tr>
              <a:tr h="1596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</a:t>
                      </a: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Эрзинский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СОШ с. Нарын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80420574"/>
                  </a:ext>
                </a:extLst>
              </a:tr>
              <a:tr h="1523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</a:t>
                      </a: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Эрзинский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СОШ с.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Булун-Бажы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09" marR="46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577201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9928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495" y="365125"/>
            <a:ext cx="10022305" cy="597401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Независимая оценка качества образования (НОКО)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9280592"/>
              </p:ext>
            </p:extLst>
          </p:nvPr>
        </p:nvGraphicFramePr>
        <p:xfrm>
          <a:off x="898359" y="1060820"/>
          <a:ext cx="10250904" cy="4862799"/>
        </p:xfrm>
        <a:graphic>
          <a:graphicData uri="http://schemas.openxmlformats.org/drawingml/2006/table">
            <a:tbl>
              <a:tblPr firstRow="1" firstCol="1" bandRow="1"/>
              <a:tblGrid>
                <a:gridCol w="589904">
                  <a:extLst>
                    <a:ext uri="{9D8B030D-6E8A-4147-A177-3AD203B41FA5}">
                      <a16:colId xmlns="" xmlns:a16="http://schemas.microsoft.com/office/drawing/2014/main" val="2189988163"/>
                    </a:ext>
                  </a:extLst>
                </a:gridCol>
                <a:gridCol w="2428826">
                  <a:extLst>
                    <a:ext uri="{9D8B030D-6E8A-4147-A177-3AD203B41FA5}">
                      <a16:colId xmlns="" xmlns:a16="http://schemas.microsoft.com/office/drawing/2014/main" val="1101564588"/>
                    </a:ext>
                  </a:extLst>
                </a:gridCol>
                <a:gridCol w="1804849">
                  <a:extLst>
                    <a:ext uri="{9D8B030D-6E8A-4147-A177-3AD203B41FA5}">
                      <a16:colId xmlns="" xmlns:a16="http://schemas.microsoft.com/office/drawing/2014/main" val="4244901451"/>
                    </a:ext>
                  </a:extLst>
                </a:gridCol>
                <a:gridCol w="1804849">
                  <a:extLst>
                    <a:ext uri="{9D8B030D-6E8A-4147-A177-3AD203B41FA5}">
                      <a16:colId xmlns="" xmlns:a16="http://schemas.microsoft.com/office/drawing/2014/main" val="3954232695"/>
                    </a:ext>
                  </a:extLst>
                </a:gridCol>
                <a:gridCol w="2074246">
                  <a:extLst>
                    <a:ext uri="{9D8B030D-6E8A-4147-A177-3AD203B41FA5}">
                      <a16:colId xmlns="" xmlns:a16="http://schemas.microsoft.com/office/drawing/2014/main" val="2775250333"/>
                    </a:ext>
                  </a:extLst>
                </a:gridCol>
                <a:gridCol w="1548230">
                  <a:extLst>
                    <a:ext uri="{9D8B030D-6E8A-4147-A177-3AD203B41FA5}">
                      <a16:colId xmlns="" xmlns:a16="http://schemas.microsoft.com/office/drawing/2014/main" val="2578755204"/>
                    </a:ext>
                  </a:extLst>
                </a:gridCol>
              </a:tblGrid>
              <a:tr h="5019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Муниципалитет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Совокупная численность респондентов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Численность респондентов, прошедших опрос (чел.)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Ср. численность респондентов, прошедших опрос (%)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Минимальный % участия в опросе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51407217"/>
                  </a:ext>
                </a:extLst>
              </a:tr>
              <a:tr h="2280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 Кызыл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12 836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5 256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56,1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rowSpan="19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B9C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02308752"/>
                  </a:ext>
                </a:extLst>
              </a:tr>
              <a:tr h="2280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 Ак-Довурак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3 618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1 738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67,4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91933263"/>
                  </a:ext>
                </a:extLst>
              </a:tr>
              <a:tr h="2280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Бай-Тайгинский 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3 392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29,7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93039452"/>
                  </a:ext>
                </a:extLst>
              </a:tr>
              <a:tr h="2280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Барун-Хемчикский 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3 594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37,1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85532298"/>
                  </a:ext>
                </a:extLst>
              </a:tr>
              <a:tr h="2280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Дзун-Хемчикский 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4 596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1 159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33,3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54196268"/>
                  </a:ext>
                </a:extLst>
              </a:tr>
              <a:tr h="2280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Каа-Хемский кожуун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2 417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40,2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55694478"/>
                  </a:ext>
                </a:extLst>
              </a:tr>
              <a:tr h="2280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Кызылский кожуун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8 138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1 729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33,2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07185185"/>
                  </a:ext>
                </a:extLst>
              </a:tr>
              <a:tr h="2280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Монгун-Тайгинский 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1 626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62,4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158784646"/>
                  </a:ext>
                </a:extLst>
              </a:tr>
              <a:tr h="2280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Овюрский кожуун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1 767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31,9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75324864"/>
                  </a:ext>
                </a:extLst>
              </a:tr>
              <a:tr h="2280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Пий-Хемский кожуун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3 029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0,2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94788875"/>
                  </a:ext>
                </a:extLst>
              </a:tr>
              <a:tr h="2280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Сут-Хольский кожуун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2 002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1,7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98629130"/>
                  </a:ext>
                </a:extLst>
              </a:tr>
              <a:tr h="2280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Тандинский кожуун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3 683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10,6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5856805"/>
                  </a:ext>
                </a:extLst>
              </a:tr>
              <a:tr h="2280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Тере-Хольский 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186715964"/>
                  </a:ext>
                </a:extLst>
              </a:tr>
              <a:tr h="2280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Тес-Хемский кожуун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1 753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2,8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75626760"/>
                  </a:ext>
                </a:extLst>
              </a:tr>
              <a:tr h="2280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Тоджинский кожуун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2 051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780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42,7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74970146"/>
                  </a:ext>
                </a:extLst>
              </a:tr>
              <a:tr h="2280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Улуг-Хемский кожуун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5 919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1 056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83955424"/>
                  </a:ext>
                </a:extLst>
              </a:tr>
              <a:tr h="2280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Чаа-Хольский кожуун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1 426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51,6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752930888"/>
                  </a:ext>
                </a:extLst>
              </a:tr>
              <a:tr h="2280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Чеди-Хольский 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1 615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47,1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308468966"/>
                  </a:ext>
                </a:extLst>
              </a:tr>
              <a:tr h="2280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Эрзинский кожуун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1 938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34,1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8321149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05318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22419" y="189974"/>
            <a:ext cx="103471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Рейтинг заполнения раздела «Горячее питание» на официальных сайтах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образовательных учреждений Республики Тыва 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3" name="Диаграмма 2"/>
          <p:cNvGraphicFramePr/>
          <p:nvPr>
            <p:extLst/>
          </p:nvPr>
        </p:nvGraphicFramePr>
        <p:xfrm>
          <a:off x="95249" y="1228724"/>
          <a:ext cx="11953875" cy="5514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51785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258958468"/>
              </p:ext>
            </p:extLst>
          </p:nvPr>
        </p:nvGraphicFramePr>
        <p:xfrm>
          <a:off x="190498" y="1152526"/>
          <a:ext cx="11811000" cy="5519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22419" y="113774"/>
            <a:ext cx="103471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Рейтинг заполнения подраздела «Ежедневное меню» на официальных сайтах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 учреждений Республики Тыва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107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76728" y="137160"/>
            <a:ext cx="9211056" cy="877824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Предварительные данные по внедрению в ОО </a:t>
            </a:r>
            <a:r>
              <a:rPr lang="ru-RU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Дневник.ру</a:t>
            </a:r>
            <a:endParaRPr lang="ru-RU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1459080"/>
              </p:ext>
            </p:extLst>
          </p:nvPr>
        </p:nvGraphicFramePr>
        <p:xfrm>
          <a:off x="228602" y="1014985"/>
          <a:ext cx="7214615" cy="5623555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2556461">
                  <a:extLst>
                    <a:ext uri="{9D8B030D-6E8A-4147-A177-3AD203B41FA5}">
                      <a16:colId xmlns="" xmlns:a16="http://schemas.microsoft.com/office/drawing/2014/main" val="2326274157"/>
                    </a:ext>
                  </a:extLst>
                </a:gridCol>
                <a:gridCol w="1323861">
                  <a:extLst>
                    <a:ext uri="{9D8B030D-6E8A-4147-A177-3AD203B41FA5}">
                      <a16:colId xmlns="" xmlns:a16="http://schemas.microsoft.com/office/drawing/2014/main" val="3939905472"/>
                    </a:ext>
                  </a:extLst>
                </a:gridCol>
                <a:gridCol w="1615217">
                  <a:extLst>
                    <a:ext uri="{9D8B030D-6E8A-4147-A177-3AD203B41FA5}">
                      <a16:colId xmlns="" xmlns:a16="http://schemas.microsoft.com/office/drawing/2014/main" val="2410753260"/>
                    </a:ext>
                  </a:extLst>
                </a:gridCol>
                <a:gridCol w="1719076">
                  <a:extLst>
                    <a:ext uri="{9D8B030D-6E8A-4147-A177-3AD203B41FA5}">
                      <a16:colId xmlns="" xmlns:a16="http://schemas.microsoft.com/office/drawing/2014/main" val="3879691482"/>
                    </a:ext>
                  </a:extLst>
                </a:gridCol>
              </a:tblGrid>
              <a:tr h="699404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МОУО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ОО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школ пройденных авторизацию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школ авторизовавшихся в системе </a:t>
                      </a:r>
                      <a:r>
                        <a:rPr lang="ru-RU" sz="10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Дневник.ру</a:t>
                      </a: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%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extLst>
                  <a:ext uri="{0D108BD9-81ED-4DB2-BD59-A6C34878D82A}">
                    <a16:rowId xmlns="" xmlns:a16="http://schemas.microsoft.com/office/drawing/2014/main" val="2477134605"/>
                  </a:ext>
                </a:extLst>
              </a:tr>
              <a:tr h="201127">
                <a:tc>
                  <a:txBody>
                    <a:bodyPr/>
                    <a:lstStyle/>
                    <a:p>
                      <a:pPr marL="457200" indent="-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 dirty="0"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Департамент </a:t>
                      </a:r>
                      <a:r>
                        <a:rPr lang="ru-RU" sz="1050" dirty="0" err="1"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г.Кызыла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 dirty="0"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extLst>
                  <a:ext uri="{0D108BD9-81ED-4DB2-BD59-A6C34878D82A}">
                    <a16:rowId xmlns="" xmlns:a16="http://schemas.microsoft.com/office/drawing/2014/main" val="352538134"/>
                  </a:ext>
                </a:extLst>
              </a:tr>
              <a:tr h="201127">
                <a:tc>
                  <a:txBody>
                    <a:bodyPr/>
                    <a:lstStyle/>
                    <a:p>
                      <a:pPr marL="457200" indent="-457200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 dirty="0"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МОУО </a:t>
                      </a:r>
                      <a:r>
                        <a:rPr lang="ru-RU" sz="1050" dirty="0" err="1"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г.Ак-Довурак</a:t>
                      </a:r>
                      <a:r>
                        <a:rPr lang="ru-RU" sz="1050" dirty="0"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 dirty="0"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extLst>
                  <a:ext uri="{0D108BD9-81ED-4DB2-BD59-A6C34878D82A}">
                    <a16:rowId xmlns="" xmlns:a16="http://schemas.microsoft.com/office/drawing/2014/main" val="2295685612"/>
                  </a:ext>
                </a:extLst>
              </a:tr>
              <a:tr h="301306">
                <a:tc>
                  <a:txBody>
                    <a:bodyPr/>
                    <a:lstStyle/>
                    <a:p>
                      <a:pPr marL="457200" indent="-457200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 dirty="0"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МОУО Бай-</a:t>
                      </a:r>
                      <a:r>
                        <a:rPr lang="ru-RU" sz="1050" dirty="0" err="1"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Тайгинского</a:t>
                      </a:r>
                      <a:r>
                        <a:rPr lang="ru-RU" sz="1050" dirty="0"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к-на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 dirty="0"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extLst>
                  <a:ext uri="{0D108BD9-81ED-4DB2-BD59-A6C34878D82A}">
                    <a16:rowId xmlns="" xmlns:a16="http://schemas.microsoft.com/office/drawing/2014/main" val="2530214011"/>
                  </a:ext>
                </a:extLst>
              </a:tr>
              <a:tr h="301306">
                <a:tc>
                  <a:txBody>
                    <a:bodyPr/>
                    <a:lstStyle/>
                    <a:p>
                      <a:pPr marL="457200" indent="-457200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МОУО </a:t>
                      </a:r>
                      <a:r>
                        <a:rPr lang="ru-RU" sz="1050" dirty="0" err="1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Барун-Хемчикского</a:t>
                      </a:r>
                      <a:r>
                        <a:rPr lang="ru-RU" sz="105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к-на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80%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extLst>
                  <a:ext uri="{0D108BD9-81ED-4DB2-BD59-A6C34878D82A}">
                    <a16:rowId xmlns="" xmlns:a16="http://schemas.microsoft.com/office/drawing/2014/main" val="3588216264"/>
                  </a:ext>
                </a:extLst>
              </a:tr>
              <a:tr h="301306">
                <a:tc>
                  <a:txBody>
                    <a:bodyPr/>
                    <a:lstStyle/>
                    <a:p>
                      <a:pPr marL="457200" indent="-457200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 dirty="0">
                          <a:effectLst/>
                          <a:highlight>
                            <a:srgbClr val="FF00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МОУО </a:t>
                      </a:r>
                      <a:r>
                        <a:rPr lang="ru-RU" sz="1050" dirty="0" err="1">
                          <a:effectLst/>
                          <a:highlight>
                            <a:srgbClr val="FF00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Дзун-Хемчикского</a:t>
                      </a:r>
                      <a:r>
                        <a:rPr lang="ru-RU" sz="1050" dirty="0">
                          <a:effectLst/>
                          <a:highlight>
                            <a:srgbClr val="FF00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к-на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 dirty="0">
                          <a:effectLst/>
                          <a:highlight>
                            <a:srgbClr val="FF00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56%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extLst>
                  <a:ext uri="{0D108BD9-81ED-4DB2-BD59-A6C34878D82A}">
                    <a16:rowId xmlns="" xmlns:a16="http://schemas.microsoft.com/office/drawing/2014/main" val="527727499"/>
                  </a:ext>
                </a:extLst>
              </a:tr>
              <a:tr h="201127">
                <a:tc>
                  <a:txBody>
                    <a:bodyPr/>
                    <a:lstStyle/>
                    <a:p>
                      <a:pPr marL="457200" indent="-457200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 dirty="0"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МОУО </a:t>
                      </a:r>
                      <a:r>
                        <a:rPr lang="ru-RU" sz="1050" dirty="0" err="1"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Каа-Хемского</a:t>
                      </a:r>
                      <a:r>
                        <a:rPr lang="ru-RU" sz="1050" dirty="0"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к-на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 dirty="0"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extLst>
                  <a:ext uri="{0D108BD9-81ED-4DB2-BD59-A6C34878D82A}">
                    <a16:rowId xmlns="" xmlns:a16="http://schemas.microsoft.com/office/drawing/2014/main" val="2763061342"/>
                  </a:ext>
                </a:extLst>
              </a:tr>
              <a:tr h="201127">
                <a:tc>
                  <a:txBody>
                    <a:bodyPr/>
                    <a:lstStyle/>
                    <a:p>
                      <a:pPr marL="457200" indent="-457200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МОУО </a:t>
                      </a:r>
                      <a:r>
                        <a:rPr lang="ru-RU" sz="1050" dirty="0" err="1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Кызылского</a:t>
                      </a:r>
                      <a:r>
                        <a:rPr lang="ru-RU" sz="105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к-на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85%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extLst>
                  <a:ext uri="{0D108BD9-81ED-4DB2-BD59-A6C34878D82A}">
                    <a16:rowId xmlns="" xmlns:a16="http://schemas.microsoft.com/office/drawing/2014/main" val="979032244"/>
                  </a:ext>
                </a:extLst>
              </a:tr>
              <a:tr h="301306">
                <a:tc>
                  <a:txBody>
                    <a:bodyPr/>
                    <a:lstStyle/>
                    <a:p>
                      <a:pPr marL="457200" indent="-457200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МОУО Монгун-</a:t>
                      </a:r>
                      <a:r>
                        <a:rPr lang="ru-RU" sz="1050" dirty="0" err="1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Тайгинского</a:t>
                      </a:r>
                      <a:r>
                        <a:rPr lang="ru-RU" sz="105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к-на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75%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extLst>
                  <a:ext uri="{0D108BD9-81ED-4DB2-BD59-A6C34878D82A}">
                    <a16:rowId xmlns="" xmlns:a16="http://schemas.microsoft.com/office/drawing/2014/main" val="113163532"/>
                  </a:ext>
                </a:extLst>
              </a:tr>
              <a:tr h="201127">
                <a:tc>
                  <a:txBody>
                    <a:bodyPr/>
                    <a:lstStyle/>
                    <a:p>
                      <a:pPr marL="457200" indent="-457200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 dirty="0">
                          <a:effectLst/>
                          <a:highlight>
                            <a:srgbClr val="FF00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МОУО </a:t>
                      </a:r>
                      <a:r>
                        <a:rPr lang="ru-RU" sz="1050" dirty="0" err="1">
                          <a:effectLst/>
                          <a:highlight>
                            <a:srgbClr val="FF00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Овюрского</a:t>
                      </a:r>
                      <a:r>
                        <a:rPr lang="ru-RU" sz="1050" dirty="0">
                          <a:effectLst/>
                          <a:highlight>
                            <a:srgbClr val="FF00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к-на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 dirty="0">
                          <a:effectLst/>
                          <a:highlight>
                            <a:srgbClr val="FF00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33%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extLst>
                  <a:ext uri="{0D108BD9-81ED-4DB2-BD59-A6C34878D82A}">
                    <a16:rowId xmlns="" xmlns:a16="http://schemas.microsoft.com/office/drawing/2014/main" val="2558513062"/>
                  </a:ext>
                </a:extLst>
              </a:tr>
              <a:tr h="201127">
                <a:tc>
                  <a:txBody>
                    <a:bodyPr/>
                    <a:lstStyle/>
                    <a:p>
                      <a:pPr marL="457200" indent="-457200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МОУО Пий-</a:t>
                      </a:r>
                      <a:r>
                        <a:rPr lang="ru-RU" sz="1050" dirty="0" err="1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Хемского</a:t>
                      </a:r>
                      <a:r>
                        <a:rPr lang="ru-RU" sz="105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к-на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82%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extLst>
                  <a:ext uri="{0D108BD9-81ED-4DB2-BD59-A6C34878D82A}">
                    <a16:rowId xmlns="" xmlns:a16="http://schemas.microsoft.com/office/drawing/2014/main" val="2457551199"/>
                  </a:ext>
                </a:extLst>
              </a:tr>
              <a:tr h="301306">
                <a:tc>
                  <a:txBody>
                    <a:bodyPr/>
                    <a:lstStyle/>
                    <a:p>
                      <a:pPr marL="457200" indent="-457200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 dirty="0"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МОУО </a:t>
                      </a:r>
                      <a:r>
                        <a:rPr lang="ru-RU" sz="1050" dirty="0" err="1"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Сут-Хольского</a:t>
                      </a:r>
                      <a:r>
                        <a:rPr lang="ru-RU" sz="1050" dirty="0"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к-на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 dirty="0"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extLst>
                  <a:ext uri="{0D108BD9-81ED-4DB2-BD59-A6C34878D82A}">
                    <a16:rowId xmlns="" xmlns:a16="http://schemas.microsoft.com/office/drawing/2014/main" val="3236693444"/>
                  </a:ext>
                </a:extLst>
              </a:tr>
              <a:tr h="201127">
                <a:tc>
                  <a:txBody>
                    <a:bodyPr/>
                    <a:lstStyle/>
                    <a:p>
                      <a:pPr marL="457200" indent="-457200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МОУО </a:t>
                      </a:r>
                      <a:r>
                        <a:rPr lang="ru-RU" sz="1050" dirty="0" err="1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Тандынского</a:t>
                      </a:r>
                      <a:r>
                        <a:rPr lang="ru-RU" sz="105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к-на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80%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extLst>
                  <a:ext uri="{0D108BD9-81ED-4DB2-BD59-A6C34878D82A}">
                    <a16:rowId xmlns="" xmlns:a16="http://schemas.microsoft.com/office/drawing/2014/main" val="1279940116"/>
                  </a:ext>
                </a:extLst>
              </a:tr>
              <a:tr h="301306">
                <a:tc>
                  <a:txBody>
                    <a:bodyPr/>
                    <a:lstStyle/>
                    <a:p>
                      <a:pPr marL="457200" indent="-457200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 dirty="0"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МОУО </a:t>
                      </a:r>
                      <a:r>
                        <a:rPr lang="ru-RU" sz="1050" dirty="0" err="1"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Тере-Хольского</a:t>
                      </a:r>
                      <a:r>
                        <a:rPr lang="ru-RU" sz="1050" dirty="0"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к-на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 dirty="0"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extLst>
                  <a:ext uri="{0D108BD9-81ED-4DB2-BD59-A6C34878D82A}">
                    <a16:rowId xmlns="" xmlns:a16="http://schemas.microsoft.com/office/drawing/2014/main" val="430332702"/>
                  </a:ext>
                </a:extLst>
              </a:tr>
              <a:tr h="201127">
                <a:tc>
                  <a:txBody>
                    <a:bodyPr/>
                    <a:lstStyle/>
                    <a:p>
                      <a:pPr marL="457200" indent="-457200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 dirty="0">
                          <a:effectLst/>
                          <a:highlight>
                            <a:srgbClr val="FF00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МОУО Тес-</a:t>
                      </a:r>
                      <a:r>
                        <a:rPr lang="ru-RU" sz="1050" dirty="0" err="1">
                          <a:effectLst/>
                          <a:highlight>
                            <a:srgbClr val="FF00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Хемского</a:t>
                      </a:r>
                      <a:r>
                        <a:rPr lang="ru-RU" sz="1050" dirty="0">
                          <a:effectLst/>
                          <a:highlight>
                            <a:srgbClr val="FF00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к-на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 dirty="0">
                          <a:effectLst/>
                          <a:highlight>
                            <a:srgbClr val="FF00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37,5%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extLst>
                  <a:ext uri="{0D108BD9-81ED-4DB2-BD59-A6C34878D82A}">
                    <a16:rowId xmlns="" xmlns:a16="http://schemas.microsoft.com/office/drawing/2014/main" val="4115784976"/>
                  </a:ext>
                </a:extLst>
              </a:tr>
              <a:tr h="201127">
                <a:tc>
                  <a:txBody>
                    <a:bodyPr/>
                    <a:lstStyle/>
                    <a:p>
                      <a:pPr marL="457200" indent="-457200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 dirty="0"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МОУО </a:t>
                      </a:r>
                      <a:r>
                        <a:rPr lang="ru-RU" sz="1050" dirty="0" err="1"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Тоджинского</a:t>
                      </a:r>
                      <a:r>
                        <a:rPr lang="ru-RU" sz="1050" dirty="0"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к-на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 dirty="0"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extLst>
                  <a:ext uri="{0D108BD9-81ED-4DB2-BD59-A6C34878D82A}">
                    <a16:rowId xmlns="" xmlns:a16="http://schemas.microsoft.com/office/drawing/2014/main" val="4159075623"/>
                  </a:ext>
                </a:extLst>
              </a:tr>
              <a:tr h="301306">
                <a:tc>
                  <a:txBody>
                    <a:bodyPr/>
                    <a:lstStyle/>
                    <a:p>
                      <a:pPr marL="457200" indent="-457200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 dirty="0"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МОУО Улуг-</a:t>
                      </a:r>
                      <a:r>
                        <a:rPr lang="ru-RU" sz="1050" dirty="0" err="1"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Хемского</a:t>
                      </a:r>
                      <a:r>
                        <a:rPr lang="ru-RU" sz="1050" dirty="0"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к-на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 dirty="0"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extLst>
                  <a:ext uri="{0D108BD9-81ED-4DB2-BD59-A6C34878D82A}">
                    <a16:rowId xmlns="" xmlns:a16="http://schemas.microsoft.com/office/drawing/2014/main" val="1200136384"/>
                  </a:ext>
                </a:extLst>
              </a:tr>
              <a:tr h="301306">
                <a:tc>
                  <a:txBody>
                    <a:bodyPr/>
                    <a:lstStyle/>
                    <a:p>
                      <a:pPr marL="457200" indent="-457200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 dirty="0">
                          <a:effectLst/>
                          <a:highlight>
                            <a:srgbClr val="FF00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МОУО </a:t>
                      </a:r>
                      <a:r>
                        <a:rPr lang="ru-RU" sz="1050" dirty="0" err="1">
                          <a:effectLst/>
                          <a:highlight>
                            <a:srgbClr val="FF00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Чаа-Хольского</a:t>
                      </a:r>
                      <a:r>
                        <a:rPr lang="ru-RU" sz="1050" dirty="0">
                          <a:effectLst/>
                          <a:highlight>
                            <a:srgbClr val="FF00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к-на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 dirty="0">
                          <a:effectLst/>
                          <a:highlight>
                            <a:srgbClr val="FF00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50%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extLst>
                  <a:ext uri="{0D108BD9-81ED-4DB2-BD59-A6C34878D82A}">
                    <a16:rowId xmlns="" xmlns:a16="http://schemas.microsoft.com/office/drawing/2014/main" val="747039389"/>
                  </a:ext>
                </a:extLst>
              </a:tr>
              <a:tr h="301306">
                <a:tc>
                  <a:txBody>
                    <a:bodyPr/>
                    <a:lstStyle/>
                    <a:p>
                      <a:pPr marL="457200" indent="-457200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 dirty="0">
                          <a:effectLst/>
                          <a:highlight>
                            <a:srgbClr val="FF00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МОУО </a:t>
                      </a:r>
                      <a:r>
                        <a:rPr lang="ru-RU" sz="1050" dirty="0" err="1">
                          <a:effectLst/>
                          <a:highlight>
                            <a:srgbClr val="FF00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Чеди-Хольского</a:t>
                      </a:r>
                      <a:r>
                        <a:rPr lang="ru-RU" sz="1050" dirty="0">
                          <a:effectLst/>
                          <a:highlight>
                            <a:srgbClr val="FF00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к-на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 dirty="0">
                          <a:effectLst/>
                          <a:highlight>
                            <a:srgbClr val="FF00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58%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extLst>
                  <a:ext uri="{0D108BD9-81ED-4DB2-BD59-A6C34878D82A}">
                    <a16:rowId xmlns="" xmlns:a16="http://schemas.microsoft.com/office/drawing/2014/main" val="1401640101"/>
                  </a:ext>
                </a:extLst>
              </a:tr>
              <a:tr h="201127">
                <a:tc>
                  <a:txBody>
                    <a:bodyPr/>
                    <a:lstStyle/>
                    <a:p>
                      <a:pPr marL="457200" indent="-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 dirty="0"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МОУО </a:t>
                      </a:r>
                      <a:r>
                        <a:rPr lang="ru-RU" sz="1050" dirty="0" err="1"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Эрзинского</a:t>
                      </a:r>
                      <a:r>
                        <a:rPr lang="ru-RU" sz="1050" dirty="0"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к-на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 dirty="0"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extLst>
                  <a:ext uri="{0D108BD9-81ED-4DB2-BD59-A6C34878D82A}">
                    <a16:rowId xmlns="" xmlns:a16="http://schemas.microsoft.com/office/drawing/2014/main" val="922348039"/>
                  </a:ext>
                </a:extLst>
              </a:tr>
              <a:tr h="201127">
                <a:tc>
                  <a:txBody>
                    <a:bodyPr/>
                    <a:lstStyle/>
                    <a:p>
                      <a:pPr marL="457200" indent="-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 dirty="0" err="1">
                          <a:effectLst/>
                          <a:highlight>
                            <a:srgbClr val="FF00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Ресучреждения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050" dirty="0">
                          <a:effectLst/>
                          <a:highlight>
                            <a:srgbClr val="FF00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30%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07" marR="41907" marT="0" marB="0"/>
                </a:tc>
                <a:extLst>
                  <a:ext uri="{0D108BD9-81ED-4DB2-BD59-A6C34878D82A}">
                    <a16:rowId xmlns="" xmlns:a16="http://schemas.microsoft.com/office/drawing/2014/main" val="2334578563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7443216" y="1409119"/>
            <a:ext cx="4684776" cy="36486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540385" algn="l"/>
              </a:tabLs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Методическим отделом ЦЦТО ГБУ «ИОКО РТ» на данный момент введется методическая и техническая поддержка общеобразовательным организациям (далее – Школы) республики по получению доступов в систему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Дневник.ру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540385" algn="l"/>
              </a:tabLs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18 мая 2022 года в 14-00 часов разработчиками ООО «РТК –Дневник» запланирован обучающий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вебинар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педагогических работников школ на тему «Работа с электронным журналом». 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9306"/>
          <a:stretch/>
        </p:blipFill>
        <p:spPr>
          <a:xfrm>
            <a:off x="-140209" y="-155448"/>
            <a:ext cx="2330141" cy="1060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77295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2648" y="1191921"/>
            <a:ext cx="10991088" cy="5520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В целях внедрения цифровой образовательной платформы Республики Тыва в общеобразовательных и средних профессиональных организациях региона реализуется формирование перечня общеобразовательных организаций – «пилотных» площадок Республики Тыва.</a:t>
            </a:r>
            <a:endParaRPr lang="ru-RU" sz="1600" dirty="0" smtClean="0">
              <a:effectLst/>
            </a:endParaRPr>
          </a:p>
          <a:p>
            <a:pPr algn="just"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ru-RU" sz="1600" dirty="0" smtClean="0">
              <a:effectLst/>
            </a:endParaRPr>
          </a:p>
          <a:p>
            <a:pPr algn="just"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	Предварительно отобраны 3 муниципалитета республики для проведения тестовых мероприятий: </a:t>
            </a:r>
            <a:endParaRPr lang="ru-RU" sz="1600" dirty="0" smtClean="0">
              <a:effectLst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ПИЙ-ХЕМСКИЙ (11 ШКОЛ),</a:t>
            </a:r>
            <a:endParaRPr lang="ru-RU" sz="1200" b="1" dirty="0" smtClean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КАА-ХЕМСКИЙ (16 ШКОЛ),</a:t>
            </a:r>
            <a:endParaRPr lang="ru-RU" sz="1200" b="1" dirty="0" smtClean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ТАНДИНСКИЙ (10 ШКОЛ).</a:t>
            </a:r>
            <a:endParaRPr lang="ru-RU" sz="1200" b="1" dirty="0" smtClean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 algn="just"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ru-RU" sz="1600" dirty="0" smtClean="0">
              <a:effectLst/>
            </a:endParaRPr>
          </a:p>
          <a:p>
            <a:pPr indent="450215" algn="just"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Всего выбраны 37 общеобразовательных организаций Республики Тыва (Приложение №1).</a:t>
            </a:r>
            <a:endParaRPr lang="ru-RU" sz="1600" dirty="0" smtClean="0">
              <a:effectLst/>
            </a:endParaRPr>
          </a:p>
          <a:p>
            <a:pPr indent="228600" algn="just"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ru-RU" sz="1600" dirty="0" smtClean="0">
              <a:effectLst/>
            </a:endParaRPr>
          </a:p>
          <a:p>
            <a:pPr indent="450215" algn="just"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По состоянию на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22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апреля 2022 года в Цифровую образовательную платформу «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Дневник.ру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» </a:t>
            </a:r>
            <a:r>
              <a:rPr lang="ru-RU" sz="1600" u="sng" dirty="0">
                <a:solidFill>
                  <a:srgbClr val="0563C1"/>
                </a:solidFill>
                <a:latin typeface="Times New Roman" panose="02020603050405020304" pitchFamily="18" charset="0"/>
                <a:hlinkClick r:id="rId2"/>
              </a:rPr>
              <a:t>https://dnevnik.ru/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 загружены:</a:t>
            </a:r>
            <a:endParaRPr lang="ru-RU" sz="1600" dirty="0" smtClean="0">
              <a:effectLst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Пий-Хемский (40,2%),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Каа-Хемский (66,3%),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Тандинский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(69,9%).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Подробная информация изложена в приложении №2 (Таблица 1-3).</a:t>
            </a:r>
            <a:endParaRPr lang="ru-RU" sz="1600" dirty="0" smtClean="0">
              <a:effectLst/>
            </a:endParaRPr>
          </a:p>
          <a:p>
            <a:pPr indent="450215" algn="just"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ru-RU" sz="1600" dirty="0" smtClean="0">
              <a:effectLst/>
            </a:endParaRPr>
          </a:p>
          <a:p>
            <a:pPr indent="450215" algn="just"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 Идет восстановление доступа к Платформе учителям данных районов. После окончания 2021-2022 учебного года будет проводиться работа по загрузке НПА в платформу и наполнение данных в профиле организаций, привязка учителей к классам, а учеников к родителям.</a:t>
            </a:r>
            <a:endParaRPr lang="ru-RU" sz="1600" dirty="0">
              <a:effectLst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151888" y="137160"/>
            <a:ext cx="7912608" cy="11521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Предварительные данные по внедрению в пилотных площадок </a:t>
            </a:r>
            <a:r>
              <a:rPr lang="ru-RU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Дневник.ру</a:t>
            </a:r>
            <a:endParaRPr lang="ru-RU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9306"/>
          <a:stretch/>
        </p:blipFill>
        <p:spPr>
          <a:xfrm>
            <a:off x="134111" y="0"/>
            <a:ext cx="2330141" cy="1060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76841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8256" y="264541"/>
            <a:ext cx="10143744" cy="1325563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Активность в ИС «</a:t>
            </a:r>
            <a:r>
              <a:rPr lang="ru-RU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Дневник.ру</a:t>
            </a:r>
            <a:r>
              <a:rPr lang="ru-RU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общеобразовательных организаций Пий-</a:t>
            </a:r>
            <a:r>
              <a:rPr lang="ru-RU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Хемского</a:t>
            </a:r>
            <a:r>
              <a:rPr lang="ru-RU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района РТ</a:t>
            </a:r>
            <a:r>
              <a:rPr lang="ru-RU" sz="3200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3148599"/>
              </p:ext>
            </p:extLst>
          </p:nvPr>
        </p:nvGraphicFramePr>
        <p:xfrm>
          <a:off x="612650" y="1353313"/>
          <a:ext cx="10741150" cy="51297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7871">
                  <a:extLst>
                    <a:ext uri="{9D8B030D-6E8A-4147-A177-3AD203B41FA5}">
                      <a16:colId xmlns="" xmlns:a16="http://schemas.microsoft.com/office/drawing/2014/main" val="2351366770"/>
                    </a:ext>
                  </a:extLst>
                </a:gridCol>
                <a:gridCol w="2350842">
                  <a:extLst>
                    <a:ext uri="{9D8B030D-6E8A-4147-A177-3AD203B41FA5}">
                      <a16:colId xmlns="" xmlns:a16="http://schemas.microsoft.com/office/drawing/2014/main" val="2312301734"/>
                    </a:ext>
                  </a:extLst>
                </a:gridCol>
                <a:gridCol w="1188509">
                  <a:extLst>
                    <a:ext uri="{9D8B030D-6E8A-4147-A177-3AD203B41FA5}">
                      <a16:colId xmlns="" xmlns:a16="http://schemas.microsoft.com/office/drawing/2014/main" val="3751073475"/>
                    </a:ext>
                  </a:extLst>
                </a:gridCol>
                <a:gridCol w="1218222">
                  <a:extLst>
                    <a:ext uri="{9D8B030D-6E8A-4147-A177-3AD203B41FA5}">
                      <a16:colId xmlns="" xmlns:a16="http://schemas.microsoft.com/office/drawing/2014/main" val="2281877856"/>
                    </a:ext>
                  </a:extLst>
                </a:gridCol>
                <a:gridCol w="1032163">
                  <a:extLst>
                    <a:ext uri="{9D8B030D-6E8A-4147-A177-3AD203B41FA5}">
                      <a16:colId xmlns="" xmlns:a16="http://schemas.microsoft.com/office/drawing/2014/main" val="2505277409"/>
                    </a:ext>
                  </a:extLst>
                </a:gridCol>
                <a:gridCol w="1313727">
                  <a:extLst>
                    <a:ext uri="{9D8B030D-6E8A-4147-A177-3AD203B41FA5}">
                      <a16:colId xmlns="" xmlns:a16="http://schemas.microsoft.com/office/drawing/2014/main" val="2822262084"/>
                    </a:ext>
                  </a:extLst>
                </a:gridCol>
                <a:gridCol w="1264206">
                  <a:extLst>
                    <a:ext uri="{9D8B030D-6E8A-4147-A177-3AD203B41FA5}">
                      <a16:colId xmlns="" xmlns:a16="http://schemas.microsoft.com/office/drawing/2014/main" val="72242644"/>
                    </a:ext>
                  </a:extLst>
                </a:gridCol>
                <a:gridCol w="1303116">
                  <a:extLst>
                    <a:ext uri="{9D8B030D-6E8A-4147-A177-3AD203B41FA5}">
                      <a16:colId xmlns="" xmlns:a16="http://schemas.microsoft.com/office/drawing/2014/main" val="3235562229"/>
                    </a:ext>
                  </a:extLst>
                </a:gridCol>
                <a:gridCol w="702494">
                  <a:extLst>
                    <a:ext uri="{9D8B030D-6E8A-4147-A177-3AD203B41FA5}">
                      <a16:colId xmlns="" xmlns:a16="http://schemas.microsoft.com/office/drawing/2014/main" val="2298701165"/>
                    </a:ext>
                  </a:extLst>
                </a:gridCol>
              </a:tblGrid>
              <a:tr h="11728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№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Название ОО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Активация учителей, не менее 95 %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Активация учеников, не менее 90 %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Активация родителей, не менее 90 %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Вовлеченность родителей, не менее 80 %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Учителя: авторизация через ЕСИА, не менее 85 %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Учителя: наличие категории, не менее 10 %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Всего по ОО, %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2979769989"/>
                  </a:ext>
                </a:extLst>
              </a:tr>
              <a:tr h="28014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МБОУ СОШ №2 г. Турана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0.0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59,8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3459896107"/>
                  </a:ext>
                </a:extLst>
              </a:tr>
              <a:tr h="28014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МБОУ ОСШ г.Турана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0.0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0.0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0.0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0.0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40,0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2311108419"/>
                  </a:ext>
                </a:extLst>
              </a:tr>
              <a:tr h="28014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МОУ СОШ с.Хадын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0.0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0.0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0.0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67,7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421253790"/>
                  </a:ext>
                </a:extLst>
              </a:tr>
              <a:tr h="57772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МБОУ Уюкская СОШ имени Василия Яна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0.0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0.0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0.0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0.0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0.0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345811023"/>
                  </a:ext>
                </a:extLst>
              </a:tr>
              <a:tr h="28014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МБОУ Аржаанская СОШ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52,5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337173568"/>
                  </a:ext>
                </a:extLst>
              </a:tr>
              <a:tr h="57772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МБОУ Шивилигская СОШ Пий-Хемского кожууна РТ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0.0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0.0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34,0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228111884"/>
                  </a:ext>
                </a:extLst>
              </a:tr>
              <a:tr h="28014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МБОУ Сесерлигская СОШ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0.0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0.0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0.0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17,7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4247439431"/>
                  </a:ext>
                </a:extLst>
              </a:tr>
              <a:tr h="28014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МБОУ Тарлагская СОШ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0.0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0.0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0.0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17,3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3045291226"/>
                  </a:ext>
                </a:extLst>
              </a:tr>
              <a:tr h="28014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МБОУ Сушинская СОШ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0.0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0.0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0.0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0.0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3353001426"/>
                  </a:ext>
                </a:extLst>
              </a:tr>
              <a:tr h="28014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МБОУ Туранская СОШ №1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155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0.0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65,0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3953691933"/>
                  </a:ext>
                </a:extLst>
              </a:tr>
              <a:tr h="28014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МБОУ О(СОШ) г.Турана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0.0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0.0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0.0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0.0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0.0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50,0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796600354"/>
                  </a:ext>
                </a:extLst>
              </a:tr>
              <a:tr h="280146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Общий результат по району, %: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53,2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64,8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43,7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44,8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29,6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40,2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3975462332"/>
                  </a:ext>
                </a:extLst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9306"/>
          <a:stretch/>
        </p:blipFill>
        <p:spPr>
          <a:xfrm>
            <a:off x="134111" y="0"/>
            <a:ext cx="2330141" cy="1060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88121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1709</Words>
  <Application>Microsoft Office PowerPoint</Application>
  <PresentationFormat>Произвольный</PresentationFormat>
  <Paragraphs>811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По подготовке к основному периоду ГИА 2022 года</vt:lpstr>
      <vt:lpstr>По реализации федерального проекта «500+» и «ШНОР»</vt:lpstr>
      <vt:lpstr>По повторному анкетированию школ  с низкими образовательными результатами</vt:lpstr>
      <vt:lpstr>Независимая оценка качества образования (НОКО)</vt:lpstr>
      <vt:lpstr>Презентация PowerPoint</vt:lpstr>
      <vt:lpstr>Презентация PowerPoint</vt:lpstr>
      <vt:lpstr>Предварительные данные по внедрению в ОО Дневник.ру</vt:lpstr>
      <vt:lpstr>Презентация PowerPoint</vt:lpstr>
      <vt:lpstr>Активность в ИС «Дневник.ру» общеобразовательных организаций Пий-Хемского района РТ </vt:lpstr>
      <vt:lpstr>Активность в ИС «Дневник.ру» общеобразовательных организаций Каа-Хемского района РТ </vt:lpstr>
      <vt:lpstr>Активность в ИС «Дневник.ру» общеобразовательных организаций Тандынского района РТ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IOKO</cp:lastModifiedBy>
  <cp:revision>23</cp:revision>
  <dcterms:created xsi:type="dcterms:W3CDTF">2022-04-22T07:03:02Z</dcterms:created>
  <dcterms:modified xsi:type="dcterms:W3CDTF">2022-05-13T04:04:15Z</dcterms:modified>
</cp:coreProperties>
</file>