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27"/>
  </p:notesMasterIdLst>
  <p:sldIdLst>
    <p:sldId id="286" r:id="rId2"/>
    <p:sldId id="311" r:id="rId3"/>
    <p:sldId id="287" r:id="rId4"/>
    <p:sldId id="289" r:id="rId5"/>
    <p:sldId id="290" r:id="rId6"/>
    <p:sldId id="291" r:id="rId7"/>
    <p:sldId id="292" r:id="rId8"/>
    <p:sldId id="295" r:id="rId9"/>
    <p:sldId id="296" r:id="rId10"/>
    <p:sldId id="297" r:id="rId11"/>
    <p:sldId id="299" r:id="rId12"/>
    <p:sldId id="301" r:id="rId13"/>
    <p:sldId id="300" r:id="rId14"/>
    <p:sldId id="302" r:id="rId15"/>
    <p:sldId id="298" r:id="rId16"/>
    <p:sldId id="303" r:id="rId17"/>
    <p:sldId id="306" r:id="rId18"/>
    <p:sldId id="293" r:id="rId19"/>
    <p:sldId id="256" r:id="rId20"/>
    <p:sldId id="307" r:id="rId21"/>
    <p:sldId id="308" r:id="rId22"/>
    <p:sldId id="282" r:id="rId23"/>
    <p:sldId id="309" r:id="rId24"/>
    <p:sldId id="281" r:id="rId25"/>
    <p:sldId id="31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8406" autoAdjust="0"/>
  </p:normalViewPr>
  <p:slideViewPr>
    <p:cSldViewPr>
      <p:cViewPr varScale="1">
        <p:scale>
          <a:sx n="75" d="100"/>
          <a:sy n="75" d="100"/>
        </p:scale>
        <p:origin x="-13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542D6-129A-4278-8704-9AB56A1100C3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B26139-4872-47D5-B0AE-57DF62631B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39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DD5447-982D-4794-9745-68057DAAE1A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0043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DD5447-982D-4794-9745-68057DAAE1A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00437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DD5447-982D-4794-9745-68057DAAE1A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00437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26139-4872-47D5-B0AE-57DF62631B9D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00" y="1142984"/>
            <a:ext cx="8000392" cy="4143404"/>
          </a:xfrm>
          <a:ln>
            <a:noFill/>
          </a:ln>
        </p:spPr>
        <p:txBody>
          <a:bodyPr>
            <a:noAutofit/>
          </a:bodyPr>
          <a:lstStyle/>
          <a:p>
            <a:endParaRPr lang="ru-RU" sz="800" b="1" dirty="0" smtClean="0"/>
          </a:p>
          <a:p>
            <a:endParaRPr lang="ru-RU" sz="800" b="1" dirty="0" smtClean="0"/>
          </a:p>
          <a:p>
            <a:r>
              <a:rPr lang="ru-RU" sz="4000" b="1" dirty="0" smtClean="0">
                <a:solidFill>
                  <a:srgbClr val="C00000"/>
                </a:solidFill>
              </a:rPr>
              <a:t>Ключевые направления и показатели мониторинга готовности и реализации </a:t>
            </a:r>
          </a:p>
          <a:p>
            <a:r>
              <a:rPr lang="ru-RU" sz="4000" b="1" dirty="0" smtClean="0">
                <a:solidFill>
                  <a:srgbClr val="C00000"/>
                </a:solidFill>
              </a:rPr>
              <a:t>ФГОС НОО и ООО в общеобразовательных организациях</a:t>
            </a:r>
            <a:endParaRPr lang="ru-RU" sz="800" b="1" dirty="0" smtClean="0">
              <a:solidFill>
                <a:srgbClr val="C00000"/>
              </a:solidFill>
            </a:endParaRPr>
          </a:p>
          <a:p>
            <a:endParaRPr lang="ru-RU" sz="800" b="1" dirty="0" smtClean="0"/>
          </a:p>
          <a:p>
            <a:endParaRPr lang="ru-RU" sz="800" b="1" dirty="0" smtClean="0"/>
          </a:p>
          <a:p>
            <a:endParaRPr lang="ru-RU" sz="800" b="1" dirty="0" smtClean="0"/>
          </a:p>
          <a:p>
            <a:endParaRPr lang="ru-RU" sz="800" b="1" dirty="0" smtClean="0"/>
          </a:p>
          <a:p>
            <a:r>
              <a:rPr lang="ru-RU" sz="105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 </a:t>
            </a:r>
            <a:endParaRPr lang="ru-RU" sz="105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79912" y="5572140"/>
            <a:ext cx="50405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i="1" dirty="0" smtClean="0">
                <a:solidFill>
                  <a:srgbClr val="002060"/>
                </a:solidFill>
              </a:rPr>
              <a:t>Т.Н. </a:t>
            </a:r>
            <a:r>
              <a:rPr lang="ru-RU" sz="2000" b="1" i="1" dirty="0" err="1" smtClean="0">
                <a:solidFill>
                  <a:srgbClr val="002060"/>
                </a:solidFill>
              </a:rPr>
              <a:t>Тогочакова</a:t>
            </a:r>
            <a:r>
              <a:rPr lang="ru-RU" sz="2000" i="1" dirty="0" smtClean="0">
                <a:solidFill>
                  <a:srgbClr val="002060"/>
                </a:solidFill>
              </a:rPr>
              <a:t>, проректор по НМР</a:t>
            </a:r>
          </a:p>
          <a:p>
            <a:pPr algn="r"/>
            <a:r>
              <a:rPr lang="ru-RU" sz="2000" i="1" dirty="0" smtClean="0">
                <a:solidFill>
                  <a:srgbClr val="002060"/>
                </a:solidFill>
              </a:rPr>
              <a:t>ГАОУ ДПО «</a:t>
            </a:r>
            <a:r>
              <a:rPr lang="ru-RU" sz="2000" i="1" dirty="0" err="1" smtClean="0">
                <a:solidFill>
                  <a:srgbClr val="002060"/>
                </a:solidFill>
              </a:rPr>
              <a:t>ТИРОиПК</a:t>
            </a:r>
            <a:r>
              <a:rPr lang="ru-RU" sz="2000" i="1" dirty="0" smtClean="0">
                <a:solidFill>
                  <a:srgbClr val="002060"/>
                </a:solidFill>
              </a:rPr>
              <a:t>»</a:t>
            </a: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9144000" cy="1142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021496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14"/>
    </mc:Choice>
    <mc:Fallback xmlns="">
      <p:transition spd="slow" advTm="2414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786874" cy="357190"/>
          </a:xfrm>
        </p:spPr>
        <p:txBody>
          <a:bodyPr>
            <a:normAutofit fontScale="90000"/>
          </a:bodyPr>
          <a:lstStyle/>
          <a:p>
            <a:r>
              <a:rPr lang="en-US" sz="1800" b="1" dirty="0" smtClean="0">
                <a:solidFill>
                  <a:srgbClr val="C00000"/>
                </a:solidFill>
              </a:rPr>
              <a:t>IV</a:t>
            </a:r>
            <a:r>
              <a:rPr lang="ru-RU" sz="1800" b="1" dirty="0" smtClean="0">
                <a:solidFill>
                  <a:srgbClr val="C00000"/>
                </a:solidFill>
              </a:rPr>
              <a:t>. Кадровое обеспечение введения ФГОС НОО и ФГОС  ООО 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endParaRPr lang="ru-RU" sz="2400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1405" y="500042"/>
          <a:ext cx="8934485" cy="6576251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62995"/>
                <a:gridCol w="2708840"/>
                <a:gridCol w="642942"/>
                <a:gridCol w="5219708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5560" marT="4445" marB="0"/>
                </a:tc>
                <a:tc>
                  <a:txBody>
                    <a:bodyPr/>
                    <a:lstStyle/>
                    <a:p>
                      <a:pPr marL="635" algn="just">
                        <a:lnSpc>
                          <a:spcPct val="99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учителей 1 классов, по плану переходящие на обучение по </a:t>
                      </a:r>
                      <a:r>
                        <a:rPr lang="en-US" sz="1400" b="0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обновленному</a:t>
                      </a:r>
                      <a:r>
                        <a:rPr lang="en-US" sz="1400" b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ФГОС НОО </a:t>
                      </a:r>
                      <a:r>
                        <a:rPr lang="en-US" sz="1400" b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01.09.2022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5560" marT="4445" marB="0"/>
                </a:tc>
                <a:tc>
                  <a:txBody>
                    <a:bodyPr/>
                    <a:lstStyle/>
                    <a:p>
                      <a:pPr marR="368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 </a:t>
                      </a:r>
                      <a:endParaRPr lang="ru-RU" sz="14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5560" marT="4445" marB="0"/>
                </a:tc>
                <a:tc>
                  <a:txBody>
                    <a:bodyPr/>
                    <a:lstStyle/>
                    <a:p>
                      <a:pPr marL="635" marR="17145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показатель включаются все учителя, преподающие в 1 классах, по плану переходящие на обучение по обновленному ФГОС НОО с 01.09.2022 (в том числе учителя физической культуры, музыки, изобразительного искусства и др. учебных предметов, преподающие в 1 классах).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35" marR="10160">
                        <a:lnSpc>
                          <a:spcPct val="99000"/>
                        </a:lnSpc>
                        <a:spcAft>
                          <a:spcPts val="215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Учителя, которые в одной школе одновременно преподают несколько учебных предметов (например, ИЗО и музыку) или исполняют функционал директора/заместителя директора и учителя одновременно, считаются </a:t>
                      </a:r>
                      <a:r>
                        <a:rPr lang="en-US" sz="1400" b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раз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5560" marT="4445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1.1. 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556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учителей 1 классов, по плану переходящие на обучение по обновленному ФГОС НОО с 01.09.2022, которые прошли обучение по программам повышения квалификации по вопросам обучения по обновленному ФГОС НОО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5560" marT="4445" marB="0"/>
                </a:tc>
                <a:tc>
                  <a:txBody>
                    <a:bodyPr/>
                    <a:lstStyle/>
                    <a:p>
                      <a:pPr marR="368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 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5560" marT="4445" marB="0"/>
                </a:tc>
                <a:tc>
                  <a:txBody>
                    <a:bodyPr/>
                    <a:lstStyle/>
                    <a:p>
                      <a:pPr marL="635" marR="171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показатель включаются все учителя, преподающие в 1 классах, по плану переходящие на обучение по обновленному ФГОС НОО с 01.09.2022 (в том числе учителя физической культуры, музыки, изобразительного искусства и др. учебных предметов, преподающие в 1 классах), которые на 30 июня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2022 года  прошли или пройдут обучение по программам повышения квалификации по вопросам обучения по обновленному ФГОС НОО.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5560" marT="4445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 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9370" marT="4445" marB="0"/>
                </a:tc>
                <a:tc>
                  <a:txBody>
                    <a:bodyPr/>
                    <a:lstStyle/>
                    <a:p>
                      <a:pPr marL="635" algn="just">
                        <a:lnSpc>
                          <a:spcPct val="99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4040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учителей 5 классов, по плану переходящие на обучение по </a:t>
                      </a:r>
                      <a:r>
                        <a:rPr lang="en-US" sz="1400" dirty="0" err="1" smtClean="0">
                          <a:solidFill>
                            <a:srgbClr val="04040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обновленному</a:t>
                      </a:r>
                      <a:r>
                        <a:rPr lang="en-US" sz="1400" dirty="0" smtClean="0">
                          <a:solidFill>
                            <a:srgbClr val="04040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>
                          <a:solidFill>
                            <a:srgbClr val="04040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ФГОС ООО с </a:t>
                      </a:r>
                      <a:r>
                        <a:rPr lang="en-US" sz="1400" dirty="0" smtClean="0">
                          <a:solidFill>
                            <a:srgbClr val="04040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01.09.2022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9370" marT="4445" marB="0"/>
                </a:tc>
                <a:tc>
                  <a:txBody>
                    <a:bodyPr/>
                    <a:lstStyle/>
                    <a:p>
                      <a:pPr marR="3302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937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99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показатель включаются все учителя, преподающие в 5 классах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35" marR="374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(в том числе заместители директоров), по плану переходящие на обучение по обновленному ФГОС ООО с 01.09.2022. Учителя, которые в одной школе одновременно преподают несколько учебных предметов (например, биологию и географию) или исполняют функционал директора/заместителя директора и учителя одновременно, считаются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раз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n-US" sz="1400" b="1" dirty="0">
                          <a:solidFill>
                            <a:srgbClr val="040404"/>
                          </a:solidFill>
                          <a:latin typeface="Arial"/>
                          <a:ea typeface="Arial"/>
                          <a:cs typeface="Times New Roman"/>
                        </a:rPr>
                        <a:t>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9370" marT="4445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9370" marT="4445" marB="0"/>
                </a:tc>
                <a:tc>
                  <a:txBody>
                    <a:bodyPr/>
                    <a:lstStyle/>
                    <a:p>
                      <a:pPr marL="635" marR="63500" algn="just">
                        <a:lnSpc>
                          <a:spcPct val="99000"/>
                        </a:lnSpc>
                        <a:spcAft>
                          <a:spcPts val="23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учителей русского языка и литературы 5 классов, по плану переходящие на обучение по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обновленному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ФГОС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ООО с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01.09.2022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9370" marT="4445" marB="0"/>
                </a:tc>
                <a:tc>
                  <a:txBody>
                    <a:bodyPr/>
                    <a:lstStyle/>
                    <a:p>
                      <a:pPr marR="3302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937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99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показатель включаются все учителя, преподающие русский язык и литературу в 5 классах, по плану переходящие на обучение по обновленному ФГОС ООО с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01.09.2022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35" marR="311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показатель включаются как учителя, преподающие одновременно русский язык и литературу, так и учителя, которые преподают либо русский язык, либо литературу.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9370" marT="4445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285728"/>
          <a:ext cx="8791608" cy="6474525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28628"/>
                <a:gridCol w="2786082"/>
                <a:gridCol w="642942"/>
                <a:gridCol w="4933956"/>
              </a:tblGrid>
              <a:tr h="23390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3.1.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937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Количество учителей русского языка и литературы 5 классов, по плану переходящие на обучение по обновленному ФГОС ООО с 01.09.2022, которые прошли обучение по программам повышения квалификации по вопросам обучения по обновленному ФГОС ООО </a:t>
                      </a:r>
                      <a:endParaRPr lang="ru-RU" sz="1400" b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9370" marT="4445" marB="0"/>
                </a:tc>
                <a:tc>
                  <a:txBody>
                    <a:bodyPr/>
                    <a:lstStyle/>
                    <a:p>
                      <a:pPr marR="3302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число </a:t>
                      </a:r>
                      <a:endParaRPr lang="ru-RU" sz="1400" b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937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1000"/>
                        </a:lnSpc>
                        <a:spcAft>
                          <a:spcPts val="200"/>
                        </a:spcAft>
                      </a:pPr>
                      <a:r>
                        <a:rPr lang="ru-RU" sz="1400" b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показатель включаются все учителя, преподающие русский язык и литературу в 5 классах, по плану переходящие на обучение по обновленному ФГОС ООО с 01.09.2022, которые на 30 июня </a:t>
                      </a:r>
                      <a:endParaRPr lang="ru-RU" sz="1400" b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635" marR="819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2022 года прошли или пройдут обучение по программам повышения квалификации по вопросам обучения по обновленному ФГОС ООО. В показатель включаются как учителя, преподающие одновременно русский язык и литературу, так и учителя, которые преподают либо русский язык, либо литературу. </a:t>
                      </a:r>
                      <a:endParaRPr lang="ru-RU" sz="1400" b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9370" marT="4445" marB="0"/>
                </a:tc>
              </a:tr>
              <a:tr h="17699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 </a:t>
                      </a:r>
                      <a:endParaRPr lang="ru-RU" sz="1400" b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937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Количество учителей родного языка и родной литературы 5 классов, по плану переходящие на обучение по обновленному ФГОС ООО с 01.09.2022 </a:t>
                      </a:r>
                      <a:endParaRPr lang="ru-RU" sz="1400" b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9370" marT="4445" marB="0"/>
                </a:tc>
                <a:tc>
                  <a:txBody>
                    <a:bodyPr/>
                    <a:lstStyle/>
                    <a:p>
                      <a:pPr marR="3302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число </a:t>
                      </a:r>
                      <a:endParaRPr lang="ru-RU" sz="1400" b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9370" marT="4445" marB="0"/>
                </a:tc>
                <a:tc>
                  <a:txBody>
                    <a:bodyPr/>
                    <a:lstStyle/>
                    <a:p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показатель включаются все учителя, преподающие родной язык (в том числе русский язык как родной) и родную литературу в 5 классах, по плану переходящие на </a:t>
                      </a: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обучение по обновленному ФГОС ООО с 01.09.2022. 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показатель включаются как учителя, преподающие одновременно родной язык и родную литературу, так и учителя, которые преподают либо родной язык, либо родную литературу.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9370" marT="4445" marB="0"/>
                </a:tc>
              </a:tr>
              <a:tr h="23655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4.1.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254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Количество учителей родного языка и родной литературы 5 классов, по плану переходящие на обучение по обновленному ФГОС ООО с 01.09.2022, которые прошли обучение по программам повышения квалификации по вопросам обучения по обновленному ФГОС ООО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2545" marT="4445" marB="0"/>
                </a:tc>
                <a:tc>
                  <a:txBody>
                    <a:bodyPr/>
                    <a:lstStyle/>
                    <a:p>
                      <a:pPr marR="298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число 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2545" marT="4445" marB="0"/>
                </a:tc>
                <a:tc>
                  <a:txBody>
                    <a:bodyPr/>
                    <a:lstStyle/>
                    <a:p>
                      <a:pPr marL="635" marR="6731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показатель включаются все учителя, преподающие родной язык (в том числе русский язык как родной) и родную литературу в 5 классах, по плану переходящие на обучение по обновленному ФГОС ООО с 01.09.2022, которые на 30 июня 2022 года прошли или пройдут обучение по программам повышения квалификации по вопросам обучения по обновленному ФГОС ООО. В показатель включаются как учителя, преподающие одновременно родной язык и родную литературу, так и учителя, которые преподают либо родной язык, либо родную литературу.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2545" marT="4445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4" y="285729"/>
          <a:ext cx="8863046" cy="6141119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32111"/>
                <a:gridCol w="2925475"/>
                <a:gridCol w="642942"/>
                <a:gridCol w="4862518"/>
              </a:tblGrid>
              <a:tr h="10320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254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Количество учителей иностранного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635">
                        <a:lnSpc>
                          <a:spcPct val="99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языка 5 классов, по плану переходящие на обучение по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обновленному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ФГОС ООО с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01.09.2022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2545" marT="4445" marB="0"/>
                </a:tc>
                <a:tc>
                  <a:txBody>
                    <a:bodyPr/>
                    <a:lstStyle/>
                    <a:p>
                      <a:pPr marR="298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число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254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99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показатель включаются все учителя, преподающие иностранный язык (в том числе второй) в 5 классах, по плану переходящие на обучение по обновленному ФГОС ООО с </a:t>
                      </a:r>
                      <a:endParaRPr lang="ru-RU" sz="1400" b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01.09.2022. </a:t>
                      </a:r>
                      <a:endParaRPr lang="ru-RU" sz="1400" b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2545" marT="4445" marB="0"/>
                </a:tc>
              </a:tr>
              <a:tr h="19237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5.1. </a:t>
                      </a:r>
                      <a:endParaRPr lang="ru-RU" sz="1400" b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254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Количество учителей иностранного </a:t>
                      </a:r>
                      <a:endParaRPr lang="ru-RU" sz="1400" b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языка 5 классов, по плану переходящие на обучение по обновленному ФГОС ООО с 01.09.2022, которые прошли обучение по программам повышения квалификации по вопросам обучения по обновленному ФГОС ООО </a:t>
                      </a:r>
                      <a:endParaRPr lang="ru-RU" sz="1400" b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2545" marT="4445" marB="0"/>
                </a:tc>
                <a:tc>
                  <a:txBody>
                    <a:bodyPr/>
                    <a:lstStyle/>
                    <a:p>
                      <a:pPr marR="298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число </a:t>
                      </a:r>
                      <a:endParaRPr lang="ru-RU" sz="1400" b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254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1000"/>
                        </a:lnSpc>
                        <a:spcAft>
                          <a:spcPts val="210"/>
                        </a:spcAft>
                      </a:pPr>
                      <a:r>
                        <a:rPr lang="ru-RU" sz="1400" b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показатель включаются все учителя, преподающие иностранный язык (в том числе второй) в 5 классах, по плану переходящие на обучение по обновленному ФГОС ООО с 01.09.2022, которые на 30 июня </a:t>
                      </a:r>
                      <a:endParaRPr lang="ru-RU" sz="1400" b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2022 года прошли или пройдут обучение по программам повышения квалификации по вопросам обучения по обновленному ФГОС ООО.  </a:t>
                      </a:r>
                      <a:endParaRPr lang="ru-RU" sz="1400" b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2545" marT="4445" marB="0"/>
                </a:tc>
              </a:tr>
              <a:tr h="8493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 </a:t>
                      </a:r>
                      <a:endParaRPr lang="ru-RU" sz="1400" b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254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Количество учителей математики 5 классов, по плану переходящие на обучение по обновленному ФГОС ООО с 01.09.2022 </a:t>
                      </a:r>
                      <a:endParaRPr lang="ru-RU" sz="1400" b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2545" marT="4445" marB="0"/>
                </a:tc>
                <a:tc>
                  <a:txBody>
                    <a:bodyPr/>
                    <a:lstStyle/>
                    <a:p>
                      <a:pPr marR="298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число </a:t>
                      </a:r>
                      <a:endParaRPr lang="ru-RU" sz="1400" b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254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показатель включаются все учителя, преподающие математику в 5 классах, по плану переходящие на обучение по обновленному ФГОС ООО с 01.09.2022.</a:t>
                      </a:r>
                      <a:r>
                        <a:rPr lang="ru-RU" sz="1400" b="0" dirty="0">
                          <a:solidFill>
                            <a:srgbClr val="0B5394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2545" marT="4445" marB="0"/>
                </a:tc>
              </a:tr>
              <a:tr h="20528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6.1. </a:t>
                      </a:r>
                      <a:endParaRPr lang="ru-RU" sz="1400" b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254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Количество учителей математики 5 классов, по плану переходящие на обучение по обновленному </a:t>
                      </a: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ФГОС  </a:t>
                      </a:r>
                      <a:r>
                        <a:rPr kumimoji="0" lang="ru-RU" sz="14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ООО с 01.09.2022, которые прошли обучение по программам повышения квалификации по вопросам обучения по обновленному ФГОС ООО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2545" marT="4445" marB="0"/>
                </a:tc>
                <a:tc>
                  <a:txBody>
                    <a:bodyPr/>
                    <a:lstStyle/>
                    <a:p>
                      <a:pPr marR="298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число </a:t>
                      </a:r>
                      <a:endParaRPr lang="ru-RU" sz="1400" b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254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показатель включаются все учителя, преподающие математику в 5 классах, по плану переходящие </a:t>
                      </a:r>
                      <a:r>
                        <a:rPr kumimoji="0" lang="ru-RU" sz="14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обучение по обновленному ФГОС ООО с 01.09.2022, которые на 30 июня 2022 года  прошли или пройдут обучение по программам повышения квалификации по вопросам обучения по обновленному ФГОС ООО.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2545" marT="4445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214290"/>
          <a:ext cx="8720172" cy="549656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57192"/>
                <a:gridCol w="4000526"/>
                <a:gridCol w="928694"/>
                <a:gridCol w="3433760"/>
              </a:tblGrid>
              <a:tr h="4286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учителей истории 5 классов, по плану переходящие на обучение по обновленному ФГОС ООО с 01.09.2022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показатель включаются все учителя, преподающие историю в 5 классах, по плану переходящие на обучение по обновленному ФГОС ООО с 01.09.2022.</a:t>
                      </a:r>
                      <a:r>
                        <a:rPr lang="ru-RU" sz="1400" b="0" dirty="0">
                          <a:solidFill>
                            <a:srgbClr val="0B539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195" marT="4445" marB="0"/>
                </a:tc>
              </a:tr>
              <a:tr h="8572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7.1. 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учителей истории 5 классов, по плану переходящие на обучение по обновленному ФГОС ООО с 01.09.2022, которые прошли обучение по программам повышения квалификации по вопросам обучения по обновленному ФГОС ООО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 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показатель включаются все учителя, преподающие историю в 5 классах, по плану переходящие на обучение по обновленному ФГОС ООО с 01.09.2022, которые на 30 июня 2022 года  прошли или пройдут обучение по программам повышения квалификации по вопросам обучения по обновленному ФГОС ООО.</a:t>
                      </a:r>
                      <a:r>
                        <a:rPr lang="ru-RU" sz="1400" dirty="0">
                          <a:solidFill>
                            <a:srgbClr val="0B539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195" marT="4445" marB="0"/>
                </a:tc>
              </a:tr>
              <a:tr h="5715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учителей географии 5 классов, по плану переходящие на обучение по обновленному ФГОС ООО с 01.09.2022 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 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L="635" marR="342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показатель включаются все учителя, преподающие географию в 5 классах, по плану переходящие на обучение по обновленному ФГОС ООО с 01.09.2022.</a:t>
                      </a:r>
                      <a:r>
                        <a:rPr lang="ru-RU" sz="1400">
                          <a:solidFill>
                            <a:srgbClr val="0B539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195" marT="4445" marB="0"/>
                </a:tc>
              </a:tr>
              <a:tr h="880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8.1. 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учителей географии 5 классов, по плану переходящие на обучение по обновленному ФГОС ООО с 01.09.2022, которые прошли обучение по программам повышения квалификации по вопросам обучения по обновленному ФГОС ООО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 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L="635" marR="342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показатель включаются все учителя, преподающие географию в 5 классах, по плану переходящие на обучение по обновленному ФГОС ООО с 01.09.2022, которые на 30 июня 2022 года  прошли или пройдут обучение по программам повышения квалификации по вопросам обучения по обновленному ФГОС ООО.</a:t>
                      </a:r>
                      <a:r>
                        <a:rPr lang="ru-RU" sz="1400" dirty="0">
                          <a:solidFill>
                            <a:srgbClr val="0B539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195" marT="4445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214290"/>
          <a:ext cx="8720172" cy="6121401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00066"/>
                <a:gridCol w="3857652"/>
                <a:gridCol w="928694"/>
                <a:gridCol w="3433760"/>
              </a:tblGrid>
              <a:tr h="4286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учителей биологии 5 классов, по плану переходящие на обучение по обновленному ФГОС ООО с 01.09.2022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 </a:t>
                      </a:r>
                      <a:endParaRPr lang="ru-RU" sz="14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показатель включаются все учителя, преподающие биологию в 5 классах, по плану переходящие на обучение по обновленному ФГОС ООО с 01.09.2022.</a:t>
                      </a:r>
                      <a:r>
                        <a:rPr lang="ru-RU" sz="1400" b="0">
                          <a:solidFill>
                            <a:srgbClr val="0B539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195" marT="4445" marB="0"/>
                </a:tc>
              </a:tr>
              <a:tr h="8572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9.1. </a:t>
                      </a:r>
                      <a:endParaRPr lang="ru-RU" sz="14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учителей биологии 5 классов, по плану переходящие на обучение по обновленному ФГОС ООО с 01.09.2022, которые прошли обучение по программам повышения квалификации по вопросам обучения по обновленному ФГОС ООО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показатель включаются все учителя, преподающие биологию в 5 классах, по плану переходящие на обучение по обновленному ФГОС ООО с 01.09.2022, которые на 30 июня 2022 года  прошли или пройдут обучение по программам повышения квалификации по вопросам обучения по обновленному ФГОС ООО.</a:t>
                      </a:r>
                      <a:r>
                        <a:rPr lang="ru-RU" sz="1400" b="0" dirty="0">
                          <a:solidFill>
                            <a:srgbClr val="0B539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195" marT="4445" marB="0"/>
                </a:tc>
              </a:tr>
              <a:tr h="5715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4826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99000"/>
                        </a:lnSpc>
                        <a:spcAft>
                          <a:spcPts val="230"/>
                        </a:spcAft>
                      </a:pPr>
                      <a:r>
                        <a:rPr lang="ru-RU" sz="1400" b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учителей изобразительного искусства 5 классов, по плану переходящие на обучение по обновленному ФГОС </a:t>
                      </a:r>
                      <a:endParaRPr lang="ru-RU" sz="14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ООО с 01.09.2022 </a:t>
                      </a:r>
                      <a:endParaRPr lang="ru-RU" sz="14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48260" marT="4445" marB="0"/>
                </a:tc>
                <a:tc>
                  <a:txBody>
                    <a:bodyPr/>
                    <a:lstStyle/>
                    <a:p>
                      <a:pPr marR="241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 </a:t>
                      </a:r>
                      <a:endParaRPr lang="ru-RU" sz="14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4826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99000"/>
                        </a:lnSpc>
                        <a:spcAft>
                          <a:spcPts val="23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показатель включаются все учителя, которые преподают изобразительное искусство в 5 классах, по плану переходящие на обучение по обновленному ФГОС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ООО с 01.09.2022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48260" marT="4445" marB="0"/>
                </a:tc>
              </a:tr>
              <a:tr h="880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10.1. </a:t>
                      </a:r>
                      <a:endParaRPr lang="ru-RU" sz="14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4826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учителей изобразительного искусства 5 классов, по плану переходящие на обучение по обновленному ФГОС ООО с 01.09.2022, которые прошли обучение по программам повышения квалификации по вопросам обучения по обновленному ФГОС ООО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48260" marT="4445" marB="0"/>
                </a:tc>
                <a:tc>
                  <a:txBody>
                    <a:bodyPr/>
                    <a:lstStyle/>
                    <a:p>
                      <a:pPr marR="241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4826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показатель включаются все учителя, которые преподают изобразительное искусство в 5 классах, по плану переходящие на обучение по обновленному ФГОС ООО с 01.09.2022, которые на 30 июня 2022 года прошли или пройдут обучение по программам повышения квалификации по обновленному ФГОС ООО. 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48260" marT="4445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214290"/>
          <a:ext cx="8720172" cy="5934203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00066"/>
                <a:gridCol w="4071966"/>
                <a:gridCol w="714380"/>
                <a:gridCol w="3433760"/>
              </a:tblGrid>
              <a:tr h="4286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11.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826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99000"/>
                        </a:lnSpc>
                        <a:spcAft>
                          <a:spcPts val="23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Количество учителей музыки 5 классов, по плану переходящие на обучение по обновленному ФГОС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ООО с 01.09.2022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8260" marT="4445" marB="0"/>
                </a:tc>
                <a:tc>
                  <a:txBody>
                    <a:bodyPr/>
                    <a:lstStyle/>
                    <a:p>
                      <a:pPr marR="241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число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826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99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показатель включаются все учителя, которые преподают музыку в 5 классах, по плану переходящие на обучение по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обновленному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ФГОС ООО с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01.09.2022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8260" marT="4445" marB="0"/>
                </a:tc>
              </a:tr>
              <a:tr h="8572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11.1. 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826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Количество учителей музыки 5 классов, по плану переходящие на обучение по обновленному ФГОС ООО с 01.09.2022, которые прошли обучение по программам повышения квалификации по вопросам обучения по обновленному ФГОС ООО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8260" marT="4445" marB="0"/>
                </a:tc>
                <a:tc>
                  <a:txBody>
                    <a:bodyPr/>
                    <a:lstStyle/>
                    <a:p>
                      <a:pPr marR="241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число 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826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показатель включаются все учителя, которые преподают музыку в 5 классах, по плану переходящие на обучение по обновленному ФГОС ООО с 01.09.2022, которые на 30 июня 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2022 года прошли или пройдут обучение по программам повышения квалификации по обновленному ФГОС ООО.  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8260" marT="4445" marB="0"/>
                </a:tc>
              </a:tr>
              <a:tr h="5715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12. 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826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99000"/>
                        </a:lnSpc>
                        <a:spcAft>
                          <a:spcPts val="23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Количество учителей технологии 5 классов, по плану переходящие на обучение по обновленному ФГОС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ООО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 01.09.2022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8260" marT="4445" marB="0"/>
                </a:tc>
                <a:tc>
                  <a:txBody>
                    <a:bodyPr/>
                    <a:lstStyle/>
                    <a:p>
                      <a:pPr marR="241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число 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826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99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показатель включаются все учителя, которые преподают технологию в 5 классах, по плану переходящие на обучение по 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обновленному ФГОС ООО с 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01.09.2022 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8260" marT="4445" marB="0"/>
                </a:tc>
              </a:tr>
              <a:tr h="880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12.1. 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826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Количество учителей технологии 5 классов, по плану переходящие на обучение по обновленному ФГОС ООО с 01.09.2022, которые прошли обучение по программам повышения квалификации по вопросам обучения по обновленному ФГОС ООО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8260" marT="4445" marB="0"/>
                </a:tc>
                <a:tc>
                  <a:txBody>
                    <a:bodyPr/>
                    <a:lstStyle/>
                    <a:p>
                      <a:pPr marR="241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число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826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показатель включаются все учителя, которые преподают технологию в 5 классах, по плану переходящие на обучение по обновленному ФГОС ООО с 01.09.2022, которые на 30 июня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2022 года прошли или пройдут обучение по программам повышения квалификации по обновленному ФГОС ООО. 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48260" marT="4445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0468806"/>
              </p:ext>
            </p:extLst>
          </p:nvPr>
        </p:nvGraphicFramePr>
        <p:xfrm>
          <a:off x="214282" y="258105"/>
          <a:ext cx="8720172" cy="6099853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00066"/>
                <a:gridCol w="3643338"/>
                <a:gridCol w="785818"/>
                <a:gridCol w="3790950"/>
              </a:tblGrid>
              <a:tr h="11417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i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13. </a:t>
                      </a:r>
                      <a:endParaRPr lang="ru-RU" sz="1400" b="0" i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48260" marT="4445" marB="0"/>
                </a:tc>
                <a:tc>
                  <a:txBody>
                    <a:bodyPr/>
                    <a:lstStyle/>
                    <a:p>
                      <a:pPr marL="635" marR="161925" algn="just">
                        <a:lnSpc>
                          <a:spcPct val="99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учителей физической культуры 5 классов, по плану переходящие на обучение по </a:t>
                      </a:r>
                      <a:r>
                        <a:rPr lang="en-US" sz="1400" b="0" i="0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обновленному</a:t>
                      </a:r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0" i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0" i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ФГОС ООО с </a:t>
                      </a:r>
                      <a:endParaRPr lang="ru-RU" sz="1400" b="0" i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i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01.09.2022 </a:t>
                      </a:r>
                      <a:endParaRPr lang="ru-RU" sz="1400" b="0" i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48260" marT="4445" marB="0"/>
                </a:tc>
                <a:tc>
                  <a:txBody>
                    <a:bodyPr/>
                    <a:lstStyle/>
                    <a:p>
                      <a:pPr marR="241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i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</a:t>
                      </a:r>
                      <a:r>
                        <a:rPr lang="en-US" sz="1400" b="0" i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b="0" i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4826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99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показатель включаются все учителя, которые преподают физическую культуру в 5 классах, по плану переходящие на обучение </a:t>
                      </a:r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 </a:t>
                      </a:r>
                      <a:endParaRPr lang="ru-RU" sz="1400" b="0" i="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i="0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обновленному</a:t>
                      </a:r>
                      <a:r>
                        <a:rPr lang="en-US" sz="1400" b="0" i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0" i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ФГОС ООО с 01.09.2022 </a:t>
                      </a:r>
                      <a:endParaRPr lang="ru-RU" sz="1400" b="0" i="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0" i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48260" marT="4445" marB="0"/>
                </a:tc>
              </a:tr>
              <a:tr h="18482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13.1.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83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учителей физической культуры 5 классов, по плану переходящие на обучение по обновленному ФГОС ООО с 01.09.2022, которые прошли обучение по программам повышения квалификации по вопросам обучения по обновленному ФГОС ООО 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830" marT="4445" marB="0"/>
                </a:tc>
                <a:tc>
                  <a:txBody>
                    <a:bodyPr/>
                    <a:lstStyle/>
                    <a:p>
                      <a:pPr marR="3302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 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83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показатель включаются все учителя, которые преподают физическую культуру в 5 классах, по плану переходящие на обучение по обновленному ФГОС ООО с 01.09.2022, которые на 30 июня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2022 года прошли или пройдут обучение по программам повышения квалификации по обновленному ФГОС ООО. 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830" marT="4445" marB="0"/>
                </a:tc>
              </a:tr>
              <a:tr h="11944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 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83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административных работников общеобразовательных организаций, курирующих образовательную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учебно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воспитательную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работу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организации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830" marT="4445" marB="0"/>
                </a:tc>
                <a:tc>
                  <a:txBody>
                    <a:bodyPr/>
                    <a:lstStyle/>
                    <a:p>
                      <a:pPr marR="3302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 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830" marT="4445" marB="0"/>
                </a:tc>
                <a:tc>
                  <a:txBody>
                    <a:bodyPr/>
                    <a:lstStyle/>
                    <a:p>
                      <a:pPr marL="635" marR="3302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показатель включаются административные работники общеобразовательных организаций, курирующие образовательную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(учебно-воспитательную) работу организации, в том числе директора 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830" marT="4445" marB="0"/>
                </a:tc>
              </a:tr>
              <a:tr h="19154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14.1. 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83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1000"/>
                        </a:lnSpc>
                        <a:spcAft>
                          <a:spcPts val="2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административных работников общеобразовательных организаций, курирующих образовательную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учебно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воспитательную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работу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организации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прошедших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повышение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квалификации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вопросам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введения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обновленных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ФГОС НОО и ФГОС ООО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830" marT="4445" marB="0"/>
                </a:tc>
                <a:tc>
                  <a:txBody>
                    <a:bodyPr/>
                    <a:lstStyle/>
                    <a:p>
                      <a:pPr marR="3302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83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показатель включаются административные работники общеобразовательных организаций, курирующие образовательную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учебно-воспитательную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работу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организации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в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том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директора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которые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30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июня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2022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года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прошли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или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пройдут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обучение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программам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повышения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квалификации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обновленному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ФГОС НОО/ООО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830" marT="4445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8471419"/>
              </p:ext>
            </p:extLst>
          </p:nvPr>
        </p:nvGraphicFramePr>
        <p:xfrm>
          <a:off x="71405" y="522521"/>
          <a:ext cx="8934485" cy="6383003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28629"/>
                <a:gridCol w="3000396"/>
                <a:gridCol w="714380"/>
                <a:gridCol w="4791080"/>
              </a:tblGrid>
              <a:tr h="16184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83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99000"/>
                        </a:lnSpc>
                        <a:spcAft>
                          <a:spcPts val="225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Обеспечено размещение публикаций на официальном сайте регионального органа управления образованием о подготовке к введению обновленных ФГОС </a:t>
                      </a:r>
                      <a:r>
                        <a:rPr lang="en-US" sz="1400" b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НОО 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 ООО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830" marT="4445" marB="0"/>
                </a:tc>
                <a:tc>
                  <a:txBody>
                    <a:bodyPr/>
                    <a:lstStyle/>
                    <a:p>
                      <a:pPr marR="349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да/нет </a:t>
                      </a:r>
                      <a:endParaRPr lang="ru-RU" sz="14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830" marT="4445" marB="0"/>
                </a:tc>
                <a:tc>
                  <a:txBody>
                    <a:bodyPr/>
                    <a:lstStyle/>
                    <a:p>
                      <a:pPr marL="635" marR="19685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 официальном сайте регионального органа управления образованием размещены публикации о подготовке к введению обновленных ФГОС НОО и ООО. </a:t>
                      </a:r>
                      <a:endParaRPr lang="ru-RU" sz="14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зависимости от наличия или отсутствия указанных публикаций на официальном сайте регионального органа управления образованием выбирается значение показателя «да» или «нет». </a:t>
                      </a:r>
                      <a:endParaRPr lang="ru-RU" sz="14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830" marT="4445" marB="0"/>
                </a:tc>
              </a:tr>
              <a:tr h="15282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1.1. </a:t>
                      </a:r>
                      <a:endParaRPr lang="ru-RU" sz="14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830" marT="4445" marB="0"/>
                </a:tc>
                <a:tc>
                  <a:txBody>
                    <a:bodyPr/>
                    <a:lstStyle/>
                    <a:p>
                      <a:pPr marL="635" marR="139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Прямая ссылка на страницу (раздел) официального сайта регионального органа управления образованием, где размещены публикации о подготовке к введению обновленных ФГОС НОО и ООО (в случае выбора ответа «да» на предыдущий вопрос) </a:t>
                      </a:r>
                      <a:endParaRPr lang="ru-RU" sz="14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830" marT="4445" marB="0"/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ссылка URL </a:t>
                      </a:r>
                      <a:endParaRPr lang="ru-RU" sz="14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83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Показатель заполняется в случае выбора ответа «да» в предыдущем показателе.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35" marR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Указывается работоспособная ссылка на конкретную страницу или раздел сайта регионального органа управления образованием, где размещены публикации о подготовке к введению обновленных ФГОС НОО и ООО.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830" marT="4445" marB="0"/>
                </a:tc>
              </a:tr>
              <a:tr h="12563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83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99000"/>
                        </a:lnSpc>
                        <a:spcAft>
                          <a:spcPts val="225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Обеспечено проведение региональных мероприятий для родительской общественности по актуальным вопросам перехода на обучение по обновленным ФГОС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НОО и ООО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830" marT="4445" marB="0"/>
                </a:tc>
                <a:tc>
                  <a:txBody>
                    <a:bodyPr/>
                    <a:lstStyle/>
                    <a:p>
                      <a:pPr marR="3746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да/нет 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83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 региональном уровне организовано проведение региональных мероприятий для родительской общественности по актуальным вопросам перехода на обучение по обновленным ФГОС НОО и ООО.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35" marR="5778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зависимости от наличия или отсутствия указанных мероприятий выбирается значение показателя «да» или «нет».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830" marT="4445" marB="0"/>
                </a:tc>
              </a:tr>
              <a:tr h="11016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2.1. 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830" marT="4445" marB="0"/>
                </a:tc>
                <a:tc>
                  <a:txBody>
                    <a:bodyPr/>
                    <a:lstStyle/>
                    <a:p>
                      <a:pPr marL="635" marR="3238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Ссылка на материалы о проведении региональных мероприятий для родительской общественности по актуальным вопросам перехода на обучение по обновленным ФГОС НОО и ООО (в случае выбора ответа “да” на предыдущий вопрос)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830" marT="4445" marB="0"/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ссылка URL 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83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Показатель заполняется в случае выбора ответа «да» в предыдущем показателе.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35" marR="1460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Указывается работоспособная ссылка на ресурс(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ы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), где размещены материалы о проведенных региональных мероприятиях для родительской общественности по актуальным вопросам перехода на обучение по обновленным ФГОС НОО и ООО.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6830" marT="4445" marB="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71472" y="0"/>
            <a:ext cx="835824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V</a:t>
            </a:r>
            <a:r>
              <a:rPr lang="ru-RU" sz="2000" b="1" dirty="0" smtClean="0">
                <a:solidFill>
                  <a:srgbClr val="C00000"/>
                </a:solidFill>
              </a:rPr>
              <a:t>. Информационное обеспечение введения ФГОС НОО и ФГОС ООО </a:t>
            </a:r>
            <a:endParaRPr lang="ru-RU" sz="2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62074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Количество программ, созданных в конструкторе в разрезе муниципалитетов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4771472"/>
              </p:ext>
            </p:extLst>
          </p:nvPr>
        </p:nvGraphicFramePr>
        <p:xfrm>
          <a:off x="755577" y="908720"/>
          <a:ext cx="8136902" cy="56886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1517"/>
                <a:gridCol w="3201066"/>
                <a:gridCol w="991298"/>
                <a:gridCol w="1239122"/>
                <a:gridCol w="2023899"/>
              </a:tblGrid>
              <a:tr h="2578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lang="ru-RU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Образовательная организация</a:t>
                      </a:r>
                      <a:endParaRPr lang="ru-RU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НОО</a:t>
                      </a:r>
                      <a:endParaRPr lang="ru-RU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ООО</a:t>
                      </a:r>
                      <a:endParaRPr lang="ru-RU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Всего программ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578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Тандинский кожуун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578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МБОУ СОШс.Владимировка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578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Бай-Тайгинский кожуун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578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МБОУ Тээлинская "В(С)ОШ"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b="1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578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МБОУ Шуйская СОШ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578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г Кызыл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ru-RU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578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"КЦО "Аныяк"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578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МАОУ Лицей № 15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737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МБОУ "КЦО "Аныяк""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578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МБОУ Лицей N16 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578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МБОУ СОШ № 1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578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МБОУ СОШ №2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578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Кызылский кожуун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578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МБОУ Сукпакская СОШ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4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578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МБОУ Терлиг-Хаинская СОШ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4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578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МБОУ Ээрбекская СОШ 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578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Каа-Хемский кожуун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578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МБОУ СОШ с.Бурен-Хем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578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г Ак-Довурак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578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МБОУ СОШ № 2 г. Ак-Довурак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578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Всего</a:t>
                      </a:r>
                      <a:endParaRPr lang="ru-RU" sz="1400" b="1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</a:t>
                      </a:r>
                      <a:endParaRPr lang="ru-RU" sz="1400" b="1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39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020156"/>
              </p:ext>
            </p:extLst>
          </p:nvPr>
        </p:nvGraphicFramePr>
        <p:xfrm>
          <a:off x="1043609" y="836712"/>
          <a:ext cx="7920879" cy="58326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6063"/>
                <a:gridCol w="1872208"/>
                <a:gridCol w="3886433"/>
                <a:gridCol w="1586175"/>
              </a:tblGrid>
              <a:tr h="7488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lang="ru-RU" sz="16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" pitchFamily="34" charset="0"/>
                          <a:cs typeface="Arial" pitchFamily="34" charset="0"/>
                        </a:rPr>
                        <a:t>Муниципалитет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Образовательная организация</a:t>
                      </a:r>
                      <a:endParaRPr lang="ru-RU" sz="16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" pitchFamily="34" charset="0"/>
                          <a:cs typeface="Arial" pitchFamily="34" charset="0"/>
                        </a:rPr>
                        <a:t>количество педагогов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631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b="1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" pitchFamily="34" charset="0"/>
                          <a:cs typeface="Arial" pitchFamily="34" charset="0"/>
                        </a:rPr>
                        <a:t>Тандинский 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" pitchFamily="34" charset="0"/>
                          <a:cs typeface="Arial" pitchFamily="34" charset="0"/>
                        </a:rPr>
                        <a:t>МБОУ СОШс.Владимировка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631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b="1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" pitchFamily="34" charset="0"/>
                          <a:cs typeface="Arial" pitchFamily="34" charset="0"/>
                        </a:rPr>
                        <a:t>Бай-Тайгинский 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" pitchFamily="34" charset="0"/>
                          <a:cs typeface="Arial" pitchFamily="34" charset="0"/>
                        </a:rPr>
                        <a:t>МБОУ Тээлинская "В(С)ОШ"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631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b="1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" pitchFamily="34" charset="0"/>
                          <a:cs typeface="Arial" pitchFamily="34" charset="0"/>
                        </a:rPr>
                        <a:t>МБОУ Шуйская СОШ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631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b="1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" pitchFamily="34" charset="0"/>
                          <a:cs typeface="Arial" pitchFamily="34" charset="0"/>
                        </a:rPr>
                        <a:t>г Кызыл 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" pitchFamily="34" charset="0"/>
                          <a:cs typeface="Arial" pitchFamily="34" charset="0"/>
                        </a:rPr>
                        <a:t>МБОУ СОШ № 1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631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b="1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6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" pitchFamily="34" charset="0"/>
                          <a:cs typeface="Arial" pitchFamily="34" charset="0"/>
                        </a:rPr>
                        <a:t>МБОУ СОШ № 2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631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b="1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" pitchFamily="34" charset="0"/>
                          <a:cs typeface="Arial" pitchFamily="34" charset="0"/>
                        </a:rPr>
                        <a:t>МАОУ "Лицей №15 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631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b="1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" pitchFamily="34" charset="0"/>
                          <a:cs typeface="Arial" pitchFamily="34" charset="0"/>
                        </a:rPr>
                        <a:t>МБОУ Лицей N16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631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b="1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" pitchFamily="34" charset="0"/>
                          <a:cs typeface="Arial" pitchFamily="34" charset="0"/>
                        </a:rPr>
                        <a:t>"КЦО "Аныяк"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631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b="1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" pitchFamily="34" charset="0"/>
                          <a:cs typeface="Arial" pitchFamily="34" charset="0"/>
                        </a:rPr>
                        <a:t>Кызылский 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МБОУ </a:t>
                      </a:r>
                      <a:r>
                        <a:rPr lang="ru-RU" sz="1600" b="1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Сукпакская</a:t>
                      </a:r>
                      <a:r>
                        <a:rPr lang="ru-RU" sz="16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СОШ</a:t>
                      </a:r>
                      <a:endParaRPr lang="ru-RU" sz="16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631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b="1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" pitchFamily="34" charset="0"/>
                          <a:cs typeface="Arial" pitchFamily="34" charset="0"/>
                        </a:rPr>
                        <a:t>МБОУ Терлиг-Хаинская СОШ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631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b="1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" pitchFamily="34" charset="0"/>
                          <a:cs typeface="Arial" pitchFamily="34" charset="0"/>
                        </a:rPr>
                        <a:t>МБОУ Ээрбекская СОШ 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631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b="1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" pitchFamily="34" charset="0"/>
                          <a:cs typeface="Arial" pitchFamily="34" charset="0"/>
                        </a:rPr>
                        <a:t>Каа-Хемский 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" pitchFamily="34" charset="0"/>
                          <a:cs typeface="Arial" pitchFamily="34" charset="0"/>
                        </a:rPr>
                        <a:t>МБОУ СОШ с.Бурен-Хем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631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b="1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" pitchFamily="34" charset="0"/>
                          <a:cs typeface="Arial" pitchFamily="34" charset="0"/>
                        </a:rPr>
                        <a:t>г Ак-Довурак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" pitchFamily="34" charset="0"/>
                          <a:cs typeface="Arial" pitchFamily="34" charset="0"/>
                        </a:rPr>
                        <a:t>МБОУ СОШ № 2 г. Ак-Довурак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631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b="1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Arial" pitchFamily="34" charset="0"/>
                          <a:cs typeface="Arial" pitchFamily="34" charset="0"/>
                        </a:rPr>
                        <a:t>Всего:</a:t>
                      </a:r>
                      <a:endParaRPr lang="ru-RU" sz="1600" b="1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259632" y="260648"/>
            <a:ext cx="756084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>
                <a:solidFill>
                  <a:srgbClr val="C00000"/>
                </a:solidFill>
              </a:rPr>
              <a:t>Количество педагогов, создавших программы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8106104" cy="50405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Мониторинг готовности  к реализации ФГОС НОО и ООО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052736"/>
            <a:ext cx="7962088" cy="5805264"/>
          </a:xfrm>
        </p:spPr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Федеральный координатор</a:t>
            </a:r>
            <a:r>
              <a:rPr lang="en-US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ГБНУ ИСРО РАО;</a:t>
            </a:r>
          </a:p>
          <a:p>
            <a:pPr marL="82296" indent="0">
              <a:buNone/>
            </a:pP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Региональный координатор: </a:t>
            </a:r>
            <a:r>
              <a:rPr lang="ru-RU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ТИРОиПК</a:t>
            </a:r>
            <a:endParaRPr lang="ru-RU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1-ый этап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апрель-июнь 2022 г.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– мониторинг готовности к реализации ФГОС НОО и ООО.</a:t>
            </a:r>
          </a:p>
          <a:p>
            <a:pPr marL="82296" indent="0">
              <a:buNone/>
            </a:pP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2-ой этап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сентябрь-ноябрь 2022 г.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– мониторинг реализации обновленных ФГОС НОО и ООО.</a:t>
            </a:r>
          </a:p>
          <a:p>
            <a:pPr marL="82296" indent="0">
              <a:buNone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Инструментарий: опросные листы, данные по которым вносятся в АИС «Мониторинг ФГОС»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https</a:t>
            </a:r>
            <a:r>
              <a:rPr lang="en-US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://mon.edsoo.ru</a:t>
            </a: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828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62074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C00000"/>
                </a:solidFill>
                <a:effectLst/>
                <a:latin typeface="Times New Roman"/>
                <a:ea typeface="Times New Roman"/>
                <a:cs typeface="Times New Roman"/>
              </a:rPr>
              <a:t>Программы начального общего образования:</a:t>
            </a:r>
            <a:r>
              <a:rPr lang="ru-RU" sz="2800" b="1" dirty="0">
                <a:solidFill>
                  <a:srgbClr val="C00000"/>
                </a:solidFill>
                <a:effectLst/>
                <a:latin typeface="Calibri"/>
                <a:ea typeface="Times New Roman"/>
                <a:cs typeface="Times New Roman"/>
              </a:rPr>
              <a:t/>
            </a:r>
            <a:br>
              <a:rPr lang="ru-RU" sz="2800" b="1" dirty="0">
                <a:solidFill>
                  <a:srgbClr val="C00000"/>
                </a:solidFill>
                <a:effectLst/>
                <a:latin typeface="Calibri"/>
                <a:ea typeface="Times New Roman"/>
                <a:cs typeface="Times New Roman"/>
              </a:rPr>
            </a:br>
            <a:endParaRPr lang="ru-RU" sz="2800" b="1" dirty="0">
              <a:solidFill>
                <a:srgbClr val="C00000"/>
              </a:solidFill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692696"/>
            <a:ext cx="7962088" cy="60486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3600" b="1" dirty="0" smtClean="0">
                <a:latin typeface="Times New Roman"/>
                <a:ea typeface="Times New Roman"/>
                <a:cs typeface="Times New Roman"/>
              </a:rPr>
              <a:t>Математика - </a:t>
            </a:r>
            <a:r>
              <a:rPr lang="ru-RU" sz="3600" b="1" dirty="0">
                <a:latin typeface="Times New Roman"/>
                <a:ea typeface="Times New Roman"/>
                <a:cs typeface="Times New Roman"/>
              </a:rPr>
              <a:t>3 </a:t>
            </a:r>
            <a:r>
              <a:rPr lang="ru-RU" sz="3600" dirty="0">
                <a:latin typeface="Times New Roman"/>
                <a:ea typeface="Times New Roman"/>
                <a:cs typeface="Times New Roman"/>
              </a:rPr>
              <a:t>программы</a:t>
            </a:r>
            <a:r>
              <a:rPr lang="ru-RU" sz="3600" dirty="0" smtClean="0">
                <a:latin typeface="Times New Roman"/>
                <a:ea typeface="Times New Roman"/>
                <a:cs typeface="Times New Roman"/>
              </a:rPr>
              <a:t>: МБОУ </a:t>
            </a:r>
            <a:r>
              <a:rPr lang="ru-RU" sz="3600" dirty="0">
                <a:latin typeface="Times New Roman"/>
                <a:ea typeface="Times New Roman"/>
                <a:cs typeface="Times New Roman"/>
              </a:rPr>
              <a:t>СОШ № 1г.Кызыла, МБОУ </a:t>
            </a:r>
            <a:r>
              <a:rPr lang="ru-RU" sz="3600" dirty="0" err="1">
                <a:latin typeface="Times New Roman"/>
                <a:ea typeface="Times New Roman"/>
                <a:cs typeface="Times New Roman"/>
              </a:rPr>
              <a:t>Сукпакская</a:t>
            </a:r>
            <a:r>
              <a:rPr lang="ru-RU" sz="3600" dirty="0">
                <a:latin typeface="Times New Roman"/>
                <a:ea typeface="Times New Roman"/>
                <a:cs typeface="Times New Roman"/>
              </a:rPr>
              <a:t> СОШ, МБОУ </a:t>
            </a:r>
            <a:r>
              <a:rPr lang="ru-RU" sz="3600" dirty="0" err="1">
                <a:latin typeface="Times New Roman"/>
                <a:ea typeface="Times New Roman"/>
                <a:cs typeface="Times New Roman"/>
              </a:rPr>
              <a:t>Терлиг-Хаинская</a:t>
            </a:r>
            <a:r>
              <a:rPr lang="ru-RU" sz="36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600" dirty="0" smtClean="0">
                <a:latin typeface="Times New Roman"/>
                <a:ea typeface="Times New Roman"/>
                <a:cs typeface="Times New Roman"/>
              </a:rPr>
              <a:t>СОШ;</a:t>
            </a:r>
            <a:endParaRPr lang="ru-RU" sz="3600" dirty="0">
              <a:latin typeface="Calibri"/>
              <a:ea typeface="Times New Roman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sz="3600" b="1" dirty="0">
                <a:latin typeface="Times New Roman"/>
                <a:ea typeface="Times New Roman"/>
                <a:cs typeface="Times New Roman"/>
              </a:rPr>
              <a:t>русский язык</a:t>
            </a:r>
            <a:r>
              <a:rPr lang="ru-RU" sz="3600" dirty="0">
                <a:latin typeface="Times New Roman"/>
                <a:ea typeface="Times New Roman"/>
                <a:cs typeface="Times New Roman"/>
              </a:rPr>
              <a:t> -1, МБОУ </a:t>
            </a:r>
            <a:r>
              <a:rPr lang="ru-RU" sz="3600" dirty="0" err="1">
                <a:latin typeface="Times New Roman"/>
                <a:ea typeface="Times New Roman"/>
                <a:cs typeface="Times New Roman"/>
              </a:rPr>
              <a:t>Терлиг-Хаинская</a:t>
            </a:r>
            <a:r>
              <a:rPr lang="ru-RU" sz="36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600" dirty="0" smtClean="0">
                <a:latin typeface="Times New Roman"/>
                <a:ea typeface="Times New Roman"/>
                <a:cs typeface="Times New Roman"/>
              </a:rPr>
              <a:t>СОШ;</a:t>
            </a:r>
            <a:endParaRPr lang="ru-RU" sz="3600" dirty="0">
              <a:latin typeface="Calibri"/>
              <a:ea typeface="Times New Roman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sz="3600" b="1" dirty="0">
                <a:latin typeface="Times New Roman"/>
                <a:ea typeface="Times New Roman"/>
                <a:cs typeface="Times New Roman"/>
              </a:rPr>
              <a:t>окружающий </a:t>
            </a:r>
            <a:r>
              <a:rPr lang="ru-RU" sz="3600" b="1" dirty="0" smtClean="0">
                <a:latin typeface="Times New Roman"/>
                <a:ea typeface="Times New Roman"/>
                <a:cs typeface="Times New Roman"/>
              </a:rPr>
              <a:t>мир </a:t>
            </a:r>
            <a:r>
              <a:rPr lang="ru-RU" sz="3600" dirty="0" smtClean="0">
                <a:latin typeface="Times New Roman"/>
                <a:ea typeface="Times New Roman"/>
                <a:cs typeface="Times New Roman"/>
              </a:rPr>
              <a:t>-</a:t>
            </a:r>
            <a:r>
              <a:rPr lang="ru-RU" sz="3600" dirty="0">
                <a:latin typeface="Times New Roman"/>
                <a:ea typeface="Times New Roman"/>
                <a:cs typeface="Times New Roman"/>
              </a:rPr>
              <a:t>1</a:t>
            </a:r>
            <a:r>
              <a:rPr lang="ru-RU" sz="3600" dirty="0" smtClean="0">
                <a:latin typeface="Times New Roman"/>
                <a:ea typeface="Times New Roman"/>
                <a:cs typeface="Times New Roman"/>
              </a:rPr>
              <a:t>, МБОУ </a:t>
            </a:r>
            <a:r>
              <a:rPr lang="ru-RU" sz="3600" dirty="0">
                <a:latin typeface="Times New Roman"/>
                <a:ea typeface="Times New Roman"/>
                <a:cs typeface="Times New Roman"/>
              </a:rPr>
              <a:t>СОШ № </a:t>
            </a:r>
            <a:r>
              <a:rPr lang="ru-RU" sz="3600" dirty="0" smtClean="0">
                <a:latin typeface="Times New Roman"/>
                <a:ea typeface="Times New Roman"/>
                <a:cs typeface="Times New Roman"/>
              </a:rPr>
              <a:t>1г.Кызыла;</a:t>
            </a:r>
            <a:endParaRPr lang="ru-RU" sz="3600" dirty="0">
              <a:latin typeface="Calibri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600" b="1" dirty="0">
                <a:latin typeface="Times New Roman"/>
                <a:ea typeface="Times New Roman"/>
                <a:cs typeface="Times New Roman"/>
              </a:rPr>
              <a:t>физическая </a:t>
            </a:r>
            <a:r>
              <a:rPr lang="ru-RU" sz="3600" b="1" dirty="0" smtClean="0">
                <a:latin typeface="Times New Roman"/>
                <a:ea typeface="Times New Roman"/>
                <a:cs typeface="Times New Roman"/>
              </a:rPr>
              <a:t>культура </a:t>
            </a:r>
            <a:r>
              <a:rPr lang="ru-RU" sz="3600" dirty="0" smtClean="0">
                <a:latin typeface="Times New Roman"/>
                <a:ea typeface="Times New Roman"/>
                <a:cs typeface="Times New Roman"/>
              </a:rPr>
              <a:t>- </a:t>
            </a:r>
            <a:r>
              <a:rPr lang="ru-RU" sz="3600" dirty="0">
                <a:latin typeface="Times New Roman"/>
                <a:ea typeface="Times New Roman"/>
                <a:cs typeface="Times New Roman"/>
              </a:rPr>
              <a:t>1</a:t>
            </a:r>
            <a:r>
              <a:rPr lang="ru-RU" sz="3600" dirty="0" smtClean="0">
                <a:latin typeface="Times New Roman"/>
                <a:ea typeface="Times New Roman"/>
                <a:cs typeface="Times New Roman"/>
              </a:rPr>
              <a:t>, МБОУ </a:t>
            </a:r>
            <a:r>
              <a:rPr lang="ru-RU" sz="3600" dirty="0" err="1">
                <a:latin typeface="Times New Roman"/>
                <a:ea typeface="Times New Roman"/>
                <a:cs typeface="Times New Roman"/>
              </a:rPr>
              <a:t>Ээрбекская</a:t>
            </a:r>
            <a:r>
              <a:rPr lang="ru-RU" sz="3600" dirty="0">
                <a:latin typeface="Times New Roman"/>
                <a:ea typeface="Times New Roman"/>
                <a:cs typeface="Times New Roman"/>
              </a:rPr>
              <a:t> СОШ.</a:t>
            </a:r>
            <a:endParaRPr lang="ru-RU" sz="3600" dirty="0">
              <a:effectLst/>
              <a:latin typeface="Calibri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197986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818072" cy="360040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Программы основного общего образования</a:t>
            </a:r>
            <a:endParaRPr lang="ru-RU" sz="28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76672"/>
            <a:ext cx="8784976" cy="6192688"/>
          </a:xfrm>
        </p:spPr>
        <p:txBody>
          <a:bodyPr>
            <a:noAutofit/>
          </a:bodyPr>
          <a:lstStyle/>
          <a:p>
            <a:r>
              <a:rPr lang="ru-RU" sz="2300" dirty="0">
                <a:latin typeface="Arial" pitchFamily="34" charset="0"/>
                <a:cs typeface="Arial" pitchFamily="34" charset="0"/>
              </a:rPr>
              <a:t>русский 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язык - </a:t>
            </a:r>
            <a:r>
              <a:rPr lang="ru-RU" sz="23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,литература - </a:t>
            </a:r>
            <a:r>
              <a:rPr lang="ru-RU" sz="23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, английский 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язык - </a:t>
            </a:r>
            <a:r>
              <a:rPr lang="ru-RU" sz="23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, математика - </a:t>
            </a:r>
            <a:r>
              <a:rPr lang="ru-RU" sz="23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физика - </a:t>
            </a:r>
            <a:r>
              <a:rPr lang="ru-RU" sz="23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,  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биология - </a:t>
            </a:r>
            <a:r>
              <a:rPr lang="ru-RU" sz="23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химия - </a:t>
            </a:r>
            <a:r>
              <a:rPr lang="ru-RU" sz="23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география -</a:t>
            </a:r>
            <a:r>
              <a:rPr lang="ru-RU" sz="23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, изобразительное 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искусство - </a:t>
            </a:r>
            <a:r>
              <a:rPr lang="ru-RU" sz="23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информатика -</a:t>
            </a:r>
            <a:r>
              <a:rPr lang="ru-RU" sz="23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история - </a:t>
            </a:r>
            <a:r>
              <a:rPr lang="ru-RU" sz="23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музыка - </a:t>
            </a:r>
            <a:r>
              <a:rPr lang="ru-RU" sz="23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, физическая 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культура - </a:t>
            </a:r>
            <a:r>
              <a:rPr lang="ru-RU" sz="23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.обществознание - </a:t>
            </a:r>
            <a:r>
              <a:rPr lang="ru-RU" sz="23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технология - </a:t>
            </a:r>
            <a:r>
              <a:rPr lang="ru-RU" sz="23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, </a:t>
            </a:r>
          </a:p>
          <a:p>
            <a:r>
              <a:rPr lang="ru-RU" sz="2300" b="1" dirty="0">
                <a:latin typeface="Arial" pitchFamily="34" charset="0"/>
                <a:cs typeface="Arial" pitchFamily="34" charset="0"/>
              </a:rPr>
              <a:t>русский </a:t>
            </a:r>
            <a:r>
              <a:rPr lang="ru-RU" sz="2300" b="1" dirty="0" smtClean="0">
                <a:latin typeface="Arial" pitchFamily="34" charset="0"/>
                <a:cs typeface="Arial" pitchFamily="34" charset="0"/>
              </a:rPr>
              <a:t>язык 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3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 программы ( МБОУ 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СОШ </a:t>
            </a:r>
            <a:r>
              <a:rPr lang="ru-RU" sz="2300" dirty="0" err="1" smtClean="0">
                <a:latin typeface="Arial" pitchFamily="34" charset="0"/>
                <a:cs typeface="Arial" pitchFamily="34" charset="0"/>
              </a:rPr>
              <a:t>с.Владимировка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 - 1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, МБОУ </a:t>
            </a:r>
            <a:r>
              <a:rPr lang="ru-RU" sz="2300" dirty="0" err="1">
                <a:latin typeface="Arial" pitchFamily="34" charset="0"/>
                <a:cs typeface="Arial" pitchFamily="34" charset="0"/>
              </a:rPr>
              <a:t>Терлиг-Хаинская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СОШ - 1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, МБОУ </a:t>
            </a:r>
            <a:r>
              <a:rPr lang="ru-RU" sz="2300" dirty="0" err="1">
                <a:latin typeface="Arial" pitchFamily="34" charset="0"/>
                <a:cs typeface="Arial" pitchFamily="34" charset="0"/>
              </a:rPr>
              <a:t>Ээрбекская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СОШ - 1);</a:t>
            </a:r>
            <a:endParaRPr lang="ru-RU" sz="2300" dirty="0">
              <a:latin typeface="Arial" pitchFamily="34" charset="0"/>
              <a:cs typeface="Arial" pitchFamily="34" charset="0"/>
            </a:endParaRPr>
          </a:p>
          <a:p>
            <a:r>
              <a:rPr lang="ru-RU" sz="2300" b="1" dirty="0" smtClean="0">
                <a:latin typeface="Arial" pitchFamily="34" charset="0"/>
                <a:cs typeface="Arial" pitchFamily="34" charset="0"/>
              </a:rPr>
              <a:t>математика 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3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программы (МАОУ Лицей № 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15 - 1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, МБОУ </a:t>
            </a:r>
            <a:r>
              <a:rPr lang="ru-RU" sz="2300" dirty="0" err="1">
                <a:latin typeface="Arial" pitchFamily="34" charset="0"/>
                <a:cs typeface="Arial" pitchFamily="34" charset="0"/>
              </a:rPr>
              <a:t>Сукпакская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СОШ - 1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, , МБОУ </a:t>
            </a:r>
            <a:r>
              <a:rPr lang="ru-RU" sz="2300" dirty="0" err="1">
                <a:latin typeface="Arial" pitchFamily="34" charset="0"/>
                <a:cs typeface="Arial" pitchFamily="34" charset="0"/>
              </a:rPr>
              <a:t>Терлиг-Хаинская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СОШ - 1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, МБОУ </a:t>
            </a:r>
            <a:r>
              <a:rPr lang="ru-RU" sz="2300" dirty="0" err="1">
                <a:latin typeface="Arial" pitchFamily="34" charset="0"/>
                <a:cs typeface="Arial" pitchFamily="34" charset="0"/>
              </a:rPr>
              <a:t>Ээрбекская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СОШ - 1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);</a:t>
            </a:r>
          </a:p>
          <a:p>
            <a:r>
              <a:rPr lang="ru-RU" sz="2300" b="1" dirty="0" smtClean="0">
                <a:latin typeface="Arial" pitchFamily="34" charset="0"/>
                <a:cs typeface="Arial" pitchFamily="34" charset="0"/>
              </a:rPr>
              <a:t>физика 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3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программы (МБОУ СОШ №2 </a:t>
            </a:r>
            <a:r>
              <a:rPr lang="ru-RU" sz="2300" dirty="0" err="1" smtClean="0">
                <a:latin typeface="Arial" pitchFamily="34" charset="0"/>
                <a:cs typeface="Arial" pitchFamily="34" charset="0"/>
              </a:rPr>
              <a:t>г.Кызыла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 -1, 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КЦО «</a:t>
            </a:r>
            <a:r>
              <a:rPr lang="ru-RU" sz="2300" dirty="0" err="1">
                <a:latin typeface="Arial" pitchFamily="34" charset="0"/>
                <a:cs typeface="Arial" pitchFamily="34" charset="0"/>
              </a:rPr>
              <a:t>Аныяк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» - 2);</a:t>
            </a:r>
            <a:endParaRPr lang="ru-RU" sz="2300" dirty="0">
              <a:latin typeface="Arial" pitchFamily="34" charset="0"/>
              <a:cs typeface="Arial" pitchFamily="34" charset="0"/>
            </a:endParaRPr>
          </a:p>
          <a:p>
            <a:r>
              <a:rPr lang="ru-RU" sz="2300" b="1" dirty="0">
                <a:latin typeface="Arial" pitchFamily="34" charset="0"/>
                <a:cs typeface="Arial" pitchFamily="34" charset="0"/>
              </a:rPr>
              <a:t>б</a:t>
            </a:r>
            <a:r>
              <a:rPr lang="ru-RU" sz="2300" b="1" dirty="0" smtClean="0">
                <a:latin typeface="Arial" pitchFamily="34" charset="0"/>
                <a:cs typeface="Arial" pitchFamily="34" charset="0"/>
              </a:rPr>
              <a:t>иология 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3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программы (МБОУ СОШ № 2 г. 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Ак-Довурак -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1, МБОУ </a:t>
            </a:r>
            <a:r>
              <a:rPr lang="ru-RU" sz="2300" dirty="0" err="1">
                <a:latin typeface="Arial" pitchFamily="34" charset="0"/>
                <a:cs typeface="Arial" pitchFamily="34" charset="0"/>
              </a:rPr>
              <a:t>Тээлинская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 "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В(С)ОШ« -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1, МБОУ КЦО 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ru-RU" sz="2300" dirty="0" err="1" smtClean="0">
                <a:latin typeface="Arial" pitchFamily="34" charset="0"/>
                <a:cs typeface="Arial" pitchFamily="34" charset="0"/>
              </a:rPr>
              <a:t>Аныяк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» - 2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).</a:t>
            </a:r>
          </a:p>
          <a:p>
            <a:r>
              <a:rPr lang="ru-RU" sz="2300" b="1" dirty="0">
                <a:latin typeface="Arial" pitchFamily="34" charset="0"/>
                <a:cs typeface="Arial" pitchFamily="34" charset="0"/>
              </a:rPr>
              <a:t>и</a:t>
            </a:r>
            <a:r>
              <a:rPr lang="ru-RU" sz="2300" b="1" dirty="0" smtClean="0">
                <a:latin typeface="Arial" pitchFamily="34" charset="0"/>
                <a:cs typeface="Arial" pitchFamily="34" charset="0"/>
              </a:rPr>
              <a:t>стория 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3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программы 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(КЦО «</a:t>
            </a:r>
            <a:r>
              <a:rPr lang="ru-RU" sz="2300" dirty="0" err="1" smtClean="0">
                <a:latin typeface="Arial" pitchFamily="34" charset="0"/>
                <a:cs typeface="Arial" pitchFamily="34" charset="0"/>
              </a:rPr>
              <a:t>Аныяк</a:t>
            </a:r>
            <a:r>
              <a:rPr lang="ru-RU" sz="2300" dirty="0" smtClean="0">
                <a:latin typeface="Arial" pitchFamily="34" charset="0"/>
                <a:cs typeface="Arial" pitchFamily="34" charset="0"/>
              </a:rPr>
              <a:t>» - 3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1897639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186766" cy="288032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</a:rPr>
              <a:t>Результаты регионального мониторинга готовности к введению обновленных ФГОС</a:t>
            </a:r>
            <a:endParaRPr lang="ru-RU" sz="16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2" y="476673"/>
          <a:ext cx="8535892" cy="582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7778"/>
                <a:gridCol w="1500198"/>
                <a:gridCol w="4429156"/>
                <a:gridCol w="1428760"/>
              </a:tblGrid>
              <a:tr h="4089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Критерий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Показатели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Выполнение показателя</a:t>
                      </a:r>
                      <a:endParaRPr lang="ru-RU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Источник информации: официальный сайт ОО и данные от МОУО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Кол-во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школ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80831">
                <a:tc>
                  <a:txBody>
                    <a:bodyPr/>
                    <a:lstStyle/>
                    <a:p>
                      <a:pPr indent="-1758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r>
                        <a:rPr lang="ru-RU" sz="1400" dirty="0" smtClean="0">
                          <a:latin typeface="Times New Roman"/>
                          <a:ea typeface="Arial"/>
                          <a:cs typeface="Times New Roman"/>
                        </a:rPr>
                        <a:t>.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Организационное и нормативно-правовое обеспечение 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41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Нормативное обеспечение введения обновленных ФГОС 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kern="120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соответствии с федеральными, региональными, муниципальными нормативными документами разработаны локальные акты ОО</a:t>
                      </a:r>
                    </a:p>
                    <a:p>
                      <a:pPr algn="just"/>
                      <a:r>
                        <a:rPr kumimoji="0" lang="ru-RU" sz="1400" kern="120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(Приказ об утверждении плана мероприятий по введению обновленных ФГОС; приказ о  составе рабочей группы и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kern="120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Всего:   10  школ (13 %) </a:t>
                      </a:r>
                    </a:p>
                    <a:p>
                      <a:pPr algn="ctr"/>
                      <a:r>
                        <a:rPr kumimoji="0" lang="ru-RU" sz="1400" b="0" kern="120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Информация отсутствует</a:t>
                      </a:r>
                    </a:p>
                    <a:p>
                      <a:pPr algn="ctr"/>
                      <a:r>
                        <a:rPr kumimoji="0" lang="ru-RU" sz="1400" b="0" kern="120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Всего:   65  школ ( 86%) </a:t>
                      </a:r>
                    </a:p>
                    <a:p>
                      <a:pPr algn="ctr"/>
                      <a:endParaRPr lang="ru-RU" sz="1400" b="0" dirty="0"/>
                    </a:p>
                  </a:txBody>
                  <a:tcPr/>
                </a:tc>
              </a:tr>
              <a:tr h="1586681">
                <a:tc>
                  <a:txBody>
                    <a:bodyPr/>
                    <a:lstStyle/>
                    <a:p>
                      <a:pPr algn="just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Разработаны (внесены изменения) в локальные акты, регламентирующие правила </a:t>
                      </a:r>
                    </a:p>
                    <a:p>
                      <a:pPr algn="just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-приема граждан на обучение;</a:t>
                      </a:r>
                    </a:p>
                    <a:p>
                      <a:pPr algn="just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-порядок зачета результатов освоения обучающимися учебных предметов;</a:t>
                      </a:r>
                    </a:p>
                    <a:p>
                      <a:pPr algn="just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-деятельность структурных подразделений школы, обеспечивающие реализацию обновленных ФГОС (например, положения о информационно-библиотечном центре и др.).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kern="120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Всего:   10  школ (13%) </a:t>
                      </a:r>
                    </a:p>
                    <a:p>
                      <a:pPr algn="ctr"/>
                      <a:r>
                        <a:rPr kumimoji="0" lang="ru-RU" sz="1400" b="0" kern="120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Информация отсутствует</a:t>
                      </a:r>
                    </a:p>
                    <a:p>
                      <a:pPr algn="ctr"/>
                      <a:r>
                        <a:rPr kumimoji="0" lang="ru-RU" sz="1400" b="0" kern="120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Всего:  65   школ (86%) </a:t>
                      </a:r>
                    </a:p>
                    <a:p>
                      <a:pPr algn="ctr"/>
                      <a:endParaRPr lang="ru-RU" sz="1400" b="0" dirty="0"/>
                    </a:p>
                  </a:txBody>
                  <a:tcPr/>
                </a:tc>
              </a:tr>
              <a:tr h="6490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mtClean="0">
                          <a:latin typeface="Times New Roman"/>
                          <a:ea typeface="Calibri"/>
                          <a:cs typeface="Times New Roman"/>
                        </a:rPr>
                        <a:t>2.Кадровое обеспечение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mtClean="0">
                          <a:latin typeface="Times New Roman"/>
                          <a:ea typeface="Calibri"/>
                          <a:cs typeface="Times New Roman"/>
                        </a:rPr>
                        <a:t>Анализ уровня квалификации педагогических работников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Осуществлено повышение квалификации административно-управленческого персонала по обновленным ФГОС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Всего:   0  школ (0%)</a:t>
                      </a:r>
                    </a:p>
                    <a:p>
                      <a:pPr algn="ctr"/>
                      <a:r>
                        <a:rPr kumimoji="0" lang="ru-RU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Информация отсутствует</a:t>
                      </a:r>
                    </a:p>
                    <a:p>
                      <a:pPr algn="ctr"/>
                      <a:r>
                        <a:rPr kumimoji="0" lang="ru-RU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Всего:   75  школ (0%) </a:t>
                      </a:r>
                    </a:p>
                    <a:p>
                      <a:pPr algn="ctr"/>
                      <a:endParaRPr lang="ru-RU" sz="1400" b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4617515"/>
              </p:ext>
            </p:extLst>
          </p:nvPr>
        </p:nvGraphicFramePr>
        <p:xfrm>
          <a:off x="467544" y="116632"/>
          <a:ext cx="8496944" cy="53035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617305"/>
                <a:gridCol w="2631167"/>
                <a:gridCol w="2808859"/>
                <a:gridCol w="1439613"/>
              </a:tblGrid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3.Приведение имеющегося УМК в соответствие  с требованиями обновленных ФГОС</a:t>
                      </a:r>
                      <a:endParaRPr lang="ru-RU" sz="1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.Комплектование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библиотеки УМК по всем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предметам учебных планов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для реализации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обновленных ФГОС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 соответствии с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Федеральным перечнем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31165" algn="l"/>
                        </a:tabLst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учебников</a:t>
                      </a:r>
                      <a:endParaRPr lang="ru-RU" sz="1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Наличие утвержденного и обоснованного списка учебников для реализации новых ФГОС НОО и ООО. Формирование ежегодной заявки на обеспечение образовательной организации учебниками в соответствии с Федеральным перечнем учебников.</a:t>
                      </a:r>
                    </a:p>
                    <a:p>
                      <a:pPr algn="just"/>
                      <a:r>
                        <a:rPr kumimoji="0" lang="ru-RU" sz="14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Укомплектованность кабинетов необходимыми пособиями, комплектами специального лабораторного оборудования, обеспечивающими проведение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лабораторных работ и опытно- экспериментальной деятельности.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Всего:  10   школ (13%)</a:t>
                      </a:r>
                    </a:p>
                    <a:p>
                      <a:pPr algn="ctr"/>
                      <a:r>
                        <a:rPr kumimoji="0" lang="ru-RU" sz="14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Информация отсутствует какие ОО</a:t>
                      </a:r>
                    </a:p>
                    <a:p>
                      <a:pPr algn="ctr"/>
                      <a:r>
                        <a:rPr kumimoji="0" lang="ru-RU" sz="14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Всего:  65   школ (86%) 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4. Финансовое обеспечение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Согласование изменений государственного (муниципального) задания ОО в соответствии с обновленными ФГОС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Проведено согласование изменений государственного (муниципального) задания ОО в соответствии с обновленными ФГОС. Разработан план финансово-хозяйственной деятельности. В план внесены необходимые расходы.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Всего:  10    школ (13%)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Информация отсутствует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Всего:   65  школ 86%)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4034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Содержимое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0179863"/>
              </p:ext>
            </p:extLst>
          </p:nvPr>
        </p:nvGraphicFramePr>
        <p:xfrm>
          <a:off x="179512" y="188640"/>
          <a:ext cx="8784976" cy="6386755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584176"/>
                <a:gridCol w="2808312"/>
                <a:gridCol w="3096344"/>
                <a:gridCol w="1296144"/>
              </a:tblGrid>
              <a:tr h="24482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5.Организационно-методическое обеспечение   </a:t>
                      </a:r>
                      <a:endParaRPr lang="ru-RU" sz="1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План методической работы школы с ориентацией на рассмотрение и методическую помощь педагогам в вопросах реализации обновленных ФГОС, в том числе сформированы и работают  методические группы по всем направлениям функциональной грамотности</a:t>
                      </a:r>
                      <a:endParaRPr lang="ru-RU" sz="1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Разработан план методической работы школы с ориентацией на рассмотрение и методическую помощь педагогам в вопросах реализации обновленных ФГОС, в том числе сформированы и работают  методические группы по всем направлениям функциональной грамотности</a:t>
                      </a:r>
                    </a:p>
                    <a:p>
                      <a:pPr algn="just"/>
                      <a:r>
                        <a:rPr kumimoji="0" lang="ru-RU" sz="14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Ведется мониторинг готовности учителей к введению обновленных ФГОС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Всего:  10   школ (13%)</a:t>
                      </a:r>
                    </a:p>
                    <a:p>
                      <a:pPr algn="just"/>
                      <a:r>
                        <a:rPr kumimoji="0" lang="ru-RU" sz="14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Информация отсутствует какие ОО</a:t>
                      </a:r>
                    </a:p>
                    <a:p>
                      <a:pPr algn="just"/>
                      <a:r>
                        <a:rPr kumimoji="0" lang="ru-RU" sz="14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Всего:    65 школ (86 %)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56688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Times New Roman" pitchFamily="18" charset="0"/>
                          <a:cs typeface="Times New Roman" pitchFamily="18" charset="0"/>
                        </a:rPr>
                        <a:t>6.Информационное обеспечение</a:t>
                      </a:r>
                      <a:endParaRPr lang="ru-RU" sz="1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None/>
                      </a:pPr>
                      <a:r>
                        <a:rPr kumimoji="0" lang="ru-RU" sz="14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Организовано использование</a:t>
                      </a:r>
                      <a:r>
                        <a:rPr kumimoji="0" lang="ru-RU" sz="1400" b="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информационных ресурсов ОО (сайт, Интернет-страничка и т.д.) для обеспечения широкого, постоянного и устойчивого доступа участников образовательного процесса к информации, связанной с введением обновленных ФГОС</a:t>
                      </a:r>
                      <a:endParaRPr lang="ru-RU" sz="1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Обучающимся, родителям (законным представителям) совершеннолетнего обучающихся обеспечен доступ к формационно-образовательной среде, в том числе средством сети Интернет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sz="14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 школ 10 (13%)</a:t>
                      </a:r>
                    </a:p>
                    <a:p>
                      <a:pPr algn="l"/>
                      <a:r>
                        <a:rPr kumimoji="0" lang="ru-RU" sz="14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Информация отсутствует какие ОО</a:t>
                      </a:r>
                    </a:p>
                    <a:p>
                      <a:pPr algn="l"/>
                      <a:r>
                        <a:rPr kumimoji="0" lang="ru-RU" sz="14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Всего:   65  школ (86%)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834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latin typeface="Times New Roman" pitchFamily="18" charset="0"/>
                          <a:cs typeface="Times New Roman" pitchFamily="18" charset="0"/>
                        </a:rPr>
                        <a:t>7.Психолого-педагогическое обеспечение  </a:t>
                      </a:r>
                      <a:endParaRPr lang="ru-RU" sz="14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90170" indent="-1212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Times New Roman" pitchFamily="18" charset="0"/>
                          <a:cs typeface="Times New Roman" pitchFamily="18" charset="0"/>
                        </a:rPr>
                        <a:t>   Комплексная многоуровневая модель психолого-педагогического сопровождения участников образовательных отношений</a:t>
                      </a:r>
                      <a:endParaRPr lang="ru-RU" sz="1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Программа (план) психолого-педагогической службы по сопровождения участников ОО .</a:t>
                      </a:r>
                    </a:p>
                    <a:p>
                      <a:pPr algn="just"/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 школ 0 (%)</a:t>
                      </a:r>
                    </a:p>
                    <a:p>
                      <a:pPr algn="just"/>
                      <a:r>
                        <a:rPr kumimoji="0" lang="ru-RU" sz="14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Информация отсутствует</a:t>
                      </a:r>
                    </a:p>
                    <a:p>
                      <a:pPr algn="just"/>
                      <a:r>
                        <a:rPr kumimoji="0" lang="ru-RU" sz="1400" b="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Всего:     75  школ (%)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7240"/>
            <a:ext cx="8784976" cy="6724128"/>
          </a:xfrm>
        </p:spPr>
        <p:txBody>
          <a:bodyPr>
            <a:noAutofit/>
          </a:bodyPr>
          <a:lstStyle/>
          <a:p>
            <a:pPr marL="82296" indent="0" algn="just">
              <a:buNone/>
            </a:pPr>
            <a:r>
              <a:rPr lang="ru-RU"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Вывод</a:t>
            </a:r>
            <a:endParaRPr lang="ru-RU" sz="1800" b="1" dirty="0">
              <a:solidFill>
                <a:srgbClr val="C00000"/>
              </a:solidFill>
            </a:endParaRPr>
          </a:p>
          <a:p>
            <a:pPr algn="just"/>
            <a:r>
              <a:rPr lang="ru-RU" sz="1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18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проведению мониторинга </a:t>
            </a:r>
            <a:r>
              <a:rPr lang="ru-RU" sz="1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все муниципальные образования отнеслись  формально:</a:t>
            </a:r>
            <a:endParaRPr lang="ru-RU" sz="1800" dirty="0">
              <a:solidFill>
                <a:schemeClr val="dk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Отсутствует </a:t>
            </a:r>
            <a:r>
              <a:rPr lang="ru-RU" sz="18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информация по критериям «Кадровое обеспечение», «Психолого-педагогическое», «Организационно -методическое обеспечение» обеспечение» у всех образовательных организаций.</a:t>
            </a:r>
          </a:p>
          <a:p>
            <a:pPr algn="just"/>
            <a:r>
              <a:rPr lang="ru-RU" sz="1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Нет </a:t>
            </a:r>
            <a:r>
              <a:rPr lang="ru-RU" sz="18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единого подхода при заполнении раздела «ФГОС» (материалы не структурированы, разбросаны по разным разделам сайта</a:t>
            </a:r>
            <a:r>
              <a:rPr lang="ru-RU" sz="1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ru-RU" sz="1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Не ведется контроль со стороны руководителей МОУ и ОО за разработкой рабочих программ по предметам</a:t>
            </a:r>
            <a:endParaRPr lang="ru-RU" sz="1800" dirty="0">
              <a:solidFill>
                <a:schemeClr val="dk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2296" indent="0" algn="just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Рекомендации руководителям МОУО, муниципальным координаторам и руководителям ОО:</a:t>
            </a:r>
            <a:r>
              <a:rPr lang="ru-RU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Обновить </a:t>
            </a:r>
            <a:r>
              <a:rPr lang="ru-RU" sz="18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информацию </a:t>
            </a:r>
            <a:r>
              <a:rPr lang="ru-RU" sz="1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по введению обновленных ФГОС на официальных сайтах ОО и МОУО, </a:t>
            </a:r>
            <a:r>
              <a:rPr lang="ru-RU" sz="18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разместить всю информацию, </a:t>
            </a:r>
            <a:r>
              <a:rPr lang="ru-RU" sz="1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касающуюся введения обновленных </a:t>
            </a:r>
            <a:r>
              <a:rPr lang="ru-RU" sz="18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ФГОС в одной вкладке «ФГОС</a:t>
            </a:r>
            <a:r>
              <a:rPr lang="ru-RU" sz="1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algn="just"/>
            <a:r>
              <a:rPr lang="ru-RU" sz="1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Обеспечить своевременное предоставление достоверной информации по мониторингам готовности к введению обновленных ФГОС.</a:t>
            </a:r>
          </a:p>
          <a:p>
            <a:pPr algn="just"/>
            <a:r>
              <a:rPr lang="ru-RU" sz="1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Обеспечить прохождение КПК по введению обновленных ФГОС всеми педагогами, которые приступят к обучению по обновленным ФГОС в 2022-2023 учебном году.</a:t>
            </a:r>
          </a:p>
          <a:p>
            <a:pPr algn="just"/>
            <a:r>
              <a:rPr lang="ru-RU" sz="1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Обеспечить составление рабочих программ с использованием конструктора по всем предметам ФГОС всеми педагогами.</a:t>
            </a:r>
            <a:endParaRPr lang="ru-RU" sz="1800" dirty="0">
              <a:solidFill>
                <a:schemeClr val="dk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Систематически рассматривать вопросы </a:t>
            </a:r>
            <a:r>
              <a:rPr lang="ru-RU" sz="18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готовности ОО к введению ФГОС в рамках </a:t>
            </a:r>
            <a:r>
              <a:rPr lang="ru-RU" sz="1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муниципальных и школьных совещаний.</a:t>
            </a:r>
          </a:p>
          <a:p>
            <a:pPr marL="82296" indent="0" algn="just">
              <a:buNone/>
            </a:pPr>
            <a:r>
              <a:rPr lang="ru-RU" sz="18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024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142984"/>
            <a:ext cx="8357582" cy="5382360"/>
          </a:xfrm>
          <a:ln>
            <a:noFill/>
          </a:ln>
        </p:spPr>
        <p:txBody>
          <a:bodyPr>
            <a:noAutofit/>
          </a:bodyPr>
          <a:lstStyle/>
          <a:p>
            <a:endParaRPr lang="ru-RU" sz="800" b="1" dirty="0" smtClean="0"/>
          </a:p>
          <a:p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Ключевые направления мониторинга</a:t>
            </a:r>
          </a:p>
          <a:p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I. Общие сведения. </a:t>
            </a:r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показателях данного раздела учитываются все образовательные организации (вне зависимости от форм собственности и уровня учредительства), реализующие образовательные программы НОО и/или ООО</a:t>
            </a:r>
            <a:endParaRPr lang="ru-RU" sz="16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II. Организационно-управленческое обеспечение введения ФГОС НОО и ФГОС ООО.</a:t>
            </a:r>
          </a:p>
          <a:p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III. Консультационно-методическое обеспечение введения ФГОС НОО и ФГОС ООО.</a:t>
            </a:r>
          </a:p>
          <a:p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IV. Кадровое обеспечение введения ФГОС НОО и ФГОС ООО. </a:t>
            </a:r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показателях данного раздела учитываются педагогические и административные работники всех организаций (вне зависимости от форм собственности и уровня учредительства), которые реализуют образовательные программы НОО и/или ООО. В показателях раздела, в том числе, учитываются учителя, работающие по внешнему совместительству. При расчете показателей учителей, работающих в двух школах, необходимо считать в отдельности – и в школе, где учитель на постоянном месте работы, и в школе, где он работает по внешнему совместительству. В показателях о количестве учителей-предметников и административных работников, в том числе прошедших повышение квалификации, сотрудников, преподающих несколько учебных предметов или исполняющих функционал заместителя по внутреннему совмещению, в каждом показателе необходимо считать в отдельности.</a:t>
            </a:r>
            <a:endParaRPr lang="ru-RU" sz="16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V. Информационное обеспечение введения ФГОС НОО и ФГОС ООО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9144000" cy="1142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021496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14"/>
    </mc:Choice>
    <mc:Fallback xmlns="">
      <p:transition spd="slow" advTm="2414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00" y="1142984"/>
            <a:ext cx="8000392" cy="4786346"/>
          </a:xfrm>
          <a:ln>
            <a:noFill/>
          </a:ln>
        </p:spPr>
        <p:txBody>
          <a:bodyPr>
            <a:noAutofit/>
          </a:bodyPr>
          <a:lstStyle/>
          <a:p>
            <a:endParaRPr lang="ru-RU" sz="800" b="1" dirty="0" smtClean="0"/>
          </a:p>
          <a:p>
            <a:r>
              <a:rPr lang="ru-RU" sz="36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Рекомендации по заполнению показателей формы 1-го этапа мониторинга готовности и реализации обновленных ФГОС начального общего и основного общего образования в общеобразовательных организациях субъектов Российской Федерации</a:t>
            </a:r>
          </a:p>
          <a:p>
            <a:endParaRPr lang="ru-RU" sz="800" b="1" dirty="0" smtClean="0"/>
          </a:p>
          <a:p>
            <a:endParaRPr lang="ru-RU" sz="800" b="1" dirty="0" smtClean="0"/>
          </a:p>
          <a:p>
            <a:endParaRPr lang="ru-RU" sz="800" b="1" dirty="0" smtClean="0"/>
          </a:p>
          <a:p>
            <a:r>
              <a:rPr lang="ru-RU" sz="105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 </a:t>
            </a:r>
            <a:endParaRPr lang="ru-RU" sz="105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9144000" cy="1142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021496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14"/>
    </mc:Choice>
    <mc:Fallback xmlns="">
      <p:transition spd="slow" advTm="2414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0"/>
            <a:ext cx="7498080" cy="36828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1. Общие </a:t>
            </a:r>
            <a:r>
              <a:rPr lang="ru-RU" sz="2400" b="1" dirty="0" smtClean="0">
                <a:solidFill>
                  <a:srgbClr val="C00000"/>
                </a:solidFill>
              </a:rPr>
              <a:t>сведения</a:t>
            </a:r>
            <a:endParaRPr lang="ru-RU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4" y="428605"/>
          <a:ext cx="8929750" cy="648619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57190"/>
                <a:gridCol w="4107685"/>
                <a:gridCol w="1035851"/>
                <a:gridCol w="3429024"/>
              </a:tblGrid>
              <a:tr h="447161">
                <a:tc>
                  <a:txBody>
                    <a:bodyPr/>
                    <a:lstStyle/>
                    <a:p>
                      <a:pPr marL="850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R="349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6195" marT="444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Значение</a:t>
                      </a: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показателя</a:t>
                      </a: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6195" marT="4445" marB="0" anchor="ctr"/>
                </a:tc>
                <a:tc>
                  <a:txBody>
                    <a:bodyPr/>
                    <a:lstStyle/>
                    <a:p>
                      <a:pPr marR="3873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Рекомендации</a:t>
                      </a: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по</a:t>
                      </a: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заполнению</a:t>
                      </a: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6195" marT="4445" marB="0" anchor="ctr"/>
                </a:tc>
              </a:tr>
              <a:tr h="11342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1. </a:t>
                      </a:r>
                      <a:endParaRPr lang="ru-RU" sz="14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L="635" marR="22860">
                        <a:lnSpc>
                          <a:spcPct val="99000"/>
                        </a:lnSpc>
                        <a:spcAft>
                          <a:spcPts val="22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Общее количество общеобразовательных организаций, реализующих образовательные программы НОО </a:t>
                      </a: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 </a:t>
                      </a: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ООО </a:t>
                      </a:r>
                      <a:endParaRPr lang="ru-RU" sz="14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число</a:t>
                      </a: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L="635" marR="311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В показатель включаются: школы, в которых есть только 1-4 классы; школы, в которых есть только 5-9 классы; школы, в которых есть и 14 классы, и 5-9 классы (при этом могут быть и 10-11 классы)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6195" marT="4445" marB="0"/>
                </a:tc>
              </a:tr>
              <a:tr h="6761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cs typeface="Times New Roman" pitchFamily="18" charset="0"/>
                        </a:rPr>
                        <a:t>2. </a:t>
                      </a:r>
                      <a:endParaRPr lang="ru-RU" sz="1400" b="1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L="635" marR="228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Общее количество общеобразовательных организаций, реализующих образовательные программы НОО </a:t>
                      </a:r>
                      <a:endParaRPr lang="ru-RU" sz="14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число</a:t>
                      </a: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В показатель включаются все школы, в которых есть 1-4 классы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6195" marT="4445" marB="0"/>
                </a:tc>
              </a:tr>
              <a:tr h="10834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cs typeface="Times New Roman" pitchFamily="18" charset="0"/>
                        </a:rPr>
                        <a:t>2.1. 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Количество общеобразовательных организаций, реализующих образовательные программы НОО, в которых все 1 классы в 2022-2023 учебном году переходят на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обучение 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по обновленному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ФГОС НОО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cs typeface="Times New Roman" pitchFamily="18" charset="0"/>
                        </a:rPr>
                        <a:t>число 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В показатель включаются школы, в которых все 1 классы в 2022-2023 учебном году переходят на </a:t>
                      </a: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9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обучение по обновленному ФГОС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НОО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6195" marT="4445" marB="0"/>
                </a:tc>
              </a:tr>
              <a:tr h="10198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2.2.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Количество общеобразовательных организаций, реализующих образовательные программы НОО, в которых все 2 классы в 2022-2023 учебном году переходят на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обучение 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по обновленному ФГОС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ОО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число</a:t>
                      </a: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В показатель включаются школы, в которых все 2 классы в 2022-2023 учебном году переходят на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обучение 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по обновленному ФГОС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6195" marT="4445" marB="0"/>
                </a:tc>
              </a:tr>
              <a:tr h="10834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cs typeface="Times New Roman" pitchFamily="18" charset="0"/>
                        </a:rPr>
                        <a:t>2.3. 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Количество общеобразовательных организаций, реализующих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 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2022-2023 учебном году переходят на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образовательные программы НОО, в которых все 3 классы  переходят на обучение 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по обновленному ФГОС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НОО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число</a:t>
                      </a: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В показатель включаются школы, в которых все 3 классы в 2022-2023 учебном году переходят на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обучение 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по обновленному ФГОС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НОО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6195" marT="4445" marB="0"/>
                </a:tc>
              </a:tr>
              <a:tr h="985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cs typeface="Times New Roman" pitchFamily="18" charset="0"/>
                        </a:rPr>
                        <a:t>2.4. 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Количество</a:t>
                      </a: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общеобразовательных</a:t>
                      </a: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организаций</a:t>
                      </a: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реализующих</a:t>
                      </a: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образовательные программы НОО, в которых все 4 классы в 2022-2023 учебном году переходят на обучение по обновленному ФГОС</a:t>
                      </a:r>
                      <a:endParaRPr lang="ru-RU" sz="14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число</a:t>
                      </a: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619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В показатель включаются школы, в которых все 4 классы в 2022-2023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учебном году переходят на обучение по обновленному ФГОС НОО </a:t>
                      </a:r>
                      <a:endParaRPr lang="ru-RU" sz="14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36195" marT="4445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214290"/>
          <a:ext cx="8720172" cy="6123819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00066"/>
                <a:gridCol w="4357720"/>
                <a:gridCol w="714380"/>
                <a:gridCol w="3148006"/>
              </a:tblGrid>
              <a:tr h="5715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latin typeface="Times New Roman" pitchFamily="18" charset="0"/>
                          <a:cs typeface="Times New Roman" pitchFamily="18" charset="0"/>
                        </a:rPr>
                        <a:t>3.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50165" marT="4445" marB="0"/>
                </a:tc>
                <a:tc>
                  <a:txBody>
                    <a:bodyPr/>
                    <a:lstStyle/>
                    <a:p>
                      <a:pPr marL="635" marR="95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Times New Roman" pitchFamily="18" charset="0"/>
                          <a:cs typeface="Times New Roman" pitchFamily="18" charset="0"/>
                        </a:rPr>
                        <a:t>Общее количество общеобразовательных организаций, реализующих образовательные программы ООО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50165" marT="4445" marB="0"/>
                </a:tc>
                <a:tc>
                  <a:txBody>
                    <a:bodyPr/>
                    <a:lstStyle/>
                    <a:p>
                      <a:pPr marR="222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latin typeface="Times New Roman" pitchFamily="18" charset="0"/>
                          <a:cs typeface="Times New Roman" pitchFamily="18" charset="0"/>
                        </a:rPr>
                        <a:t>число </a:t>
                      </a:r>
                      <a:endParaRPr lang="ru-RU" sz="1400" b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5016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Times New Roman" pitchFamily="18" charset="0"/>
                          <a:cs typeface="Times New Roman" pitchFamily="18" charset="0"/>
                        </a:rPr>
                        <a:t>В показатель включаются все школы, в которых есть 5-9 классы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50165" marT="4445" marB="0"/>
                </a:tc>
              </a:tr>
              <a:tr h="8572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3.1.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5016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Количество общеобразовательных организаций, реализующих образовательные программы ООО, в которых все 5 классы в 2022-2023 учебном году переходят на </a:t>
                      </a: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9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обучение по обновленному ФГОС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ООО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50165" marT="4445" marB="0"/>
                </a:tc>
                <a:tc>
                  <a:txBody>
                    <a:bodyPr/>
                    <a:lstStyle/>
                    <a:p>
                      <a:pPr marR="222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число</a:t>
                      </a: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5016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В показатель включаются школы, в которых все 5 классы в 2022-2023 учебном году переходят на </a:t>
                      </a: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9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обучение по обновленному ФГОС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ООО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50165" marT="4445" marB="0"/>
                </a:tc>
              </a:tr>
              <a:tr h="5715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cs typeface="Times New Roman" pitchFamily="18" charset="0"/>
                        </a:rPr>
                        <a:t>3.2. 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5016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Количество общеобразовательных организаций, реализующих образовательные программы ООО, в которых все 6 классы в 2022-2023 учебном году переходят на </a:t>
                      </a:r>
                    </a:p>
                    <a:p>
                      <a:pPr marL="635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9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обучение по обновленному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ФГОС ООО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50165" marT="4445" marB="0"/>
                </a:tc>
                <a:tc>
                  <a:txBody>
                    <a:bodyPr/>
                    <a:lstStyle/>
                    <a:p>
                      <a:pPr marR="222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число</a:t>
                      </a: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5016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В показатель включаются школы, в которых все 6 классы в 2022-2023 учебном году переходят на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обучение 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по обновленному ФГОС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ООО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50165" marT="4445" marB="0"/>
                </a:tc>
              </a:tr>
              <a:tr h="880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3.3.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5016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Количество общеобразовательных организаций, реализующих образовательные программы ООО, в которых все 7 классы в 2022-2023 учебном году переходят на </a:t>
                      </a: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9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обучение по обновленному ФГОС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ООО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50165" marT="4445" marB="0"/>
                </a:tc>
                <a:tc>
                  <a:txBody>
                    <a:bodyPr/>
                    <a:lstStyle/>
                    <a:p>
                      <a:pPr marR="222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cs typeface="Times New Roman" pitchFamily="18" charset="0"/>
                        </a:rPr>
                        <a:t>число 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5016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В показатель включаются школы, в которых все 7 классы в 2022-2023 учебном году переходят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 обучение 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по обновленному ФГОС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ООО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50165" marT="4445" marB="0"/>
                </a:tc>
              </a:tr>
              <a:tr h="8572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cs typeface="Times New Roman" pitchFamily="18" charset="0"/>
                        </a:rPr>
                        <a:t>3.4. 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5016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Количество общеобразовательных организаций, реализующих образовательные программы ООО, в которых все 8 классы в 2022-2023 учебном году переходят на </a:t>
                      </a: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9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обучение по обновленному ФГОС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ООО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50165" marT="4445" marB="0"/>
                </a:tc>
                <a:tc>
                  <a:txBody>
                    <a:bodyPr/>
                    <a:lstStyle/>
                    <a:p>
                      <a:pPr marR="222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cs typeface="Times New Roman" pitchFamily="18" charset="0"/>
                        </a:rPr>
                        <a:t>число 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5016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В показатель включаются школы, в которых все 8 классы в 2022-2023 учебном году переходят на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обучение 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по обновленному ФГОС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ООО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50165" marT="4445" marB="0"/>
                </a:tc>
              </a:tr>
              <a:tr h="8572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cs typeface="Times New Roman" pitchFamily="18" charset="0"/>
                        </a:rPr>
                        <a:t>3.5. 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5016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Количество общеобразовательных организаций, реализующих образовательные программы ООО, в которых все 9 классы в 2022-2023 учебном году переходят на </a:t>
                      </a: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9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обучение по обновленному ФГОС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ООО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50165" marT="4445" marB="0"/>
                </a:tc>
                <a:tc>
                  <a:txBody>
                    <a:bodyPr/>
                    <a:lstStyle/>
                    <a:p>
                      <a:pPr marR="2222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cs typeface="Times New Roman" pitchFamily="18" charset="0"/>
                        </a:rPr>
                        <a:t>число </a:t>
                      </a:r>
                      <a:endParaRPr lang="ru-RU" sz="140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5016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В показатель включаются школы, в которых все 9 классы в 2022-2023 учебном году переходят на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обучение 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по обновленному ФГОС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ООО 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50165" marT="4445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142852"/>
            <a:ext cx="7498080" cy="439718"/>
          </a:xfrm>
        </p:spPr>
        <p:txBody>
          <a:bodyPr>
            <a:normAutofit fontScale="90000"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II</a:t>
            </a:r>
            <a:r>
              <a:rPr lang="ru-RU" sz="2400" b="1" dirty="0" smtClean="0">
                <a:solidFill>
                  <a:srgbClr val="C00000"/>
                </a:solidFill>
              </a:rPr>
              <a:t>. Организационно-управленческое обеспечение введения ФГОС НОО и ФГОС ООО</a:t>
            </a:r>
            <a:endParaRPr lang="ru-RU" sz="2400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714356"/>
          <a:ext cx="8791608" cy="6025579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57190"/>
                <a:gridCol w="2071702"/>
                <a:gridCol w="928694"/>
                <a:gridCol w="5434022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5016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99000"/>
                        </a:lnSpc>
                        <a:spcAft>
                          <a:spcPts val="225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Определен(а) орган (организация), координирующий(</a:t>
                      </a:r>
                      <a:r>
                        <a:rPr lang="ru-RU"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ая</a:t>
                      </a: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 подготовку к введению обновленных ФГОС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НОО и ООО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50165" marT="4445" marB="0"/>
                </a:tc>
                <a:tc>
                  <a:txBody>
                    <a:bodyPr/>
                    <a:lstStyle/>
                    <a:p>
                      <a:pPr marR="2413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нет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50165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99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 региональном уровне определен орган (организация),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координирующий(</a:t>
                      </a:r>
                      <a:r>
                        <a:rPr lang="ru-RU" sz="1400" b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ая</a:t>
                      </a: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подготовку к введению обновленных ФГОС НОО и ООО в субъекте ФР.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Таким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органом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организацией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может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выступать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структурное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подразделение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регионального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органа управления образованием, курирующее вопросы общего образования, или организация, подведомственная региональному органу управления образованием, например, региональный институт развития образования. </a:t>
                      </a:r>
                    </a:p>
                    <a:p>
                      <a:r>
                        <a:rPr kumimoji="0" lang="ru-RU" sz="14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зависимости от наличия или отсутствия такого органа </a:t>
                      </a:r>
                    </a:p>
                    <a:p>
                      <a:r>
                        <a:rPr kumimoji="0" lang="ru-RU" sz="14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(организации) выбирается значение показателя «да» или «нет».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50165" marT="4445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1.1.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5588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Документ, утверждающий определение органа (организации), координирующего(ей) подготовку к введению обновленных ФГОС НОО и ООО (в случае выбора ответа «да» на предыдущий вопрос) 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55880" marT="4445" marB="0"/>
                </a:tc>
                <a:tc>
                  <a:txBody>
                    <a:bodyPr/>
                    <a:lstStyle/>
                    <a:p>
                      <a:pPr marR="15875" algn="ctr">
                        <a:lnSpc>
                          <a:spcPct val="107000"/>
                        </a:lnSpc>
                        <a:spcAft>
                          <a:spcPts val="95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загрузка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R="171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файла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5588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Показатель заполняется в случае выбора ответа «да» в предыдущем показателе.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35" marR="57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Загружается файл с нормативным правовым актом, которым утвержден орган (организация), координирующий(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ая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 подготовку к введению обновленных ФГОС НОО и ООО в субъекте РФ.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Загружается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файл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объемом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более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10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Мбайт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55880" marT="4445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 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5588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Разработан и утвержден региональный план-график подготовки к введению обновленных ФГОС НОО и ООО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55880" marT="4445" marB="0"/>
                </a:tc>
                <a:tc>
                  <a:txBody>
                    <a:bodyPr/>
                    <a:lstStyle/>
                    <a:p>
                      <a:pPr marR="184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нет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55880" marT="4445" marB="0"/>
                </a:tc>
                <a:tc>
                  <a:txBody>
                    <a:bodyPr/>
                    <a:lstStyle/>
                    <a:p>
                      <a:pPr marL="635" marR="1485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Разработан и утвержден региональный план-график подготовки к введению обновленных ФГОС НОО и ООО. План-график утверждается нормативным правовым актом регионального органа управления образованием или организации, координирующей подготовку к введению обновленных ФГОС НОО и ООО в субъекте РФ. В зависимости от наличия или отсутствия такого плана-графика выбирается значение показателя «да» или «нет».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55880" marT="4445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500042"/>
          <a:ext cx="8720172" cy="4578986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57192"/>
                <a:gridCol w="3857650"/>
                <a:gridCol w="1143008"/>
                <a:gridCol w="3362322"/>
              </a:tblGrid>
              <a:tr h="4286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2.1.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55880" marT="4445" marB="0"/>
                </a:tc>
                <a:tc>
                  <a:txBody>
                    <a:bodyPr/>
                    <a:lstStyle/>
                    <a:p>
                      <a:pPr marL="635" marR="170180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Документ, утверждающий региональный план-график подготовки к введению обновленных ФГОС НОО и ООО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(в случае выбора ответа «да» на предыдущий вопрос)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55880" marT="4445" marB="0"/>
                </a:tc>
                <a:tc>
                  <a:txBody>
                    <a:bodyPr/>
                    <a:lstStyle/>
                    <a:p>
                      <a:pPr marR="15875" algn="ctr">
                        <a:lnSpc>
                          <a:spcPct val="107000"/>
                        </a:lnSpc>
                        <a:spcAft>
                          <a:spcPts val="95"/>
                        </a:spcAft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загрузка </a:t>
                      </a:r>
                      <a:endParaRPr lang="ru-RU" sz="14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R="171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файла </a:t>
                      </a:r>
                      <a:endParaRPr lang="ru-RU" sz="1400" b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5588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Показатель заполняется в случае выбора ответа «да» в предыдущем показателе.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Загружается файл с нормативным правовым актом, которым утвержден региональный </a:t>
                      </a:r>
                      <a:r>
                        <a:rPr lang="ru-RU"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планграфик</a:t>
                      </a: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подготовки к введению обновленных ФГОС НОО и ООО в субъекте РФ.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Загружается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файл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объемом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более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10 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Мбайт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55880" marT="4445" marB="0"/>
                </a:tc>
              </a:tr>
              <a:tr h="8572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5588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Осуществляется мониторинг готовности муниципальных образовательных систем к введению обновленных ФГОС НОО и ООО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55880" marT="4445" marB="0"/>
                </a:tc>
                <a:tc>
                  <a:txBody>
                    <a:bodyPr/>
                    <a:lstStyle/>
                    <a:p>
                      <a:pPr marR="184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en-US" sz="14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нет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55880" marT="4445" marB="0"/>
                </a:tc>
                <a:tc>
                  <a:txBody>
                    <a:bodyPr/>
                    <a:lstStyle/>
                    <a:p>
                      <a:pPr marL="635" marR="254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 </a:t>
                      </a: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региональном уровне организовано проведение мониторинга готовности к введению обновленных ФГОС НОО и ООО. </a:t>
                      </a:r>
                      <a:r>
                        <a:rPr kumimoji="0" lang="ru-RU" sz="14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зависимости от наличия или отсутствия такого мониторинга выбирается значение показателя «да» или «нет». </a:t>
                      </a:r>
                      <a:endParaRPr lang="ru-RU" sz="1400" b="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2390" marR="55880" marT="4445" marB="0"/>
                </a:tc>
              </a:tr>
              <a:tr h="8572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3.1.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44450" marT="4445" marB="0"/>
                </a:tc>
                <a:tc>
                  <a:txBody>
                    <a:bodyPr/>
                    <a:lstStyle/>
                    <a:p>
                      <a:pPr marL="635" marR="82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Документ с результатами проведения мониторинга готовности муниципальных образовательных систем к введению обновленных ФГОС НОО и ООО (в случае выбора ответа «да» на предыдущий вопрос)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44450" marT="4445" marB="0"/>
                </a:tc>
                <a:tc>
                  <a:txBody>
                    <a:bodyPr/>
                    <a:lstStyle/>
                    <a:p>
                      <a:pPr marR="27305" algn="ctr">
                        <a:lnSpc>
                          <a:spcPct val="107000"/>
                        </a:lnSpc>
                        <a:spcAft>
                          <a:spcPts val="95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загрузка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R="285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файла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4445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Показатель заполняется в случае выбора ответа «да» в предыдущем показателе.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35" marR="177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Загружается файл с результатами проведенного мониторинга. Загружается файл объемом не более 10 Мбайт. 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44450" marT="4445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786874" cy="357190"/>
          </a:xfrm>
        </p:spPr>
        <p:txBody>
          <a:bodyPr>
            <a:normAutofit fontScale="90000"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III</a:t>
            </a:r>
            <a:r>
              <a:rPr lang="ru-RU" sz="2000" b="1" dirty="0" smtClean="0">
                <a:solidFill>
                  <a:srgbClr val="C00000"/>
                </a:solidFill>
              </a:rPr>
              <a:t>. Консультационно-методическое обеспечение введения ФГОС НОО и ФГОС ООО </a:t>
            </a:r>
            <a:endParaRPr lang="ru-RU" sz="2400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8475090"/>
              </p:ext>
            </p:extLst>
          </p:nvPr>
        </p:nvGraphicFramePr>
        <p:xfrm>
          <a:off x="71405" y="500042"/>
          <a:ext cx="8934485" cy="6596825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62995"/>
                <a:gridCol w="3280344"/>
                <a:gridCol w="785818"/>
                <a:gridCol w="4505328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 </a:t>
                      </a:r>
                      <a:endParaRPr lang="ru-RU" sz="13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4445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Наличие на уровне субъекта РФ консультационного методического центра/службы (горячей линии), обеспечивающего методическую поддержку школ, педагогов по вопросам подготовки к введению обновленных ФГОС НОО и ООО </a:t>
                      </a:r>
                      <a:endParaRPr lang="ru-RU" sz="13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44450" marT="4445" marB="0"/>
                </a:tc>
                <a:tc>
                  <a:txBody>
                    <a:bodyPr/>
                    <a:lstStyle/>
                    <a:p>
                      <a:pPr marR="298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</a:t>
                      </a:r>
                      <a:r>
                        <a:rPr lang="en-US" sz="13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en-US" sz="13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нет</a:t>
                      </a:r>
                      <a:r>
                        <a:rPr lang="en-US" sz="13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3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4445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1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 региональном уровне функционирует консультационный методический центр/служба (горячая линия), обеспечивающий методическую поддержку школ, педагогов по вопросам подготовки к введению обновленных ФГОС НОО и ООО. </a:t>
                      </a:r>
                      <a:endParaRPr lang="ru-RU" sz="13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зависимости от наличия или отсутствия такого центра/службы (горячей линии) выбирается значение показателя «да» или «нет». </a:t>
                      </a:r>
                      <a:endParaRPr lang="ru-RU" sz="1300" b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44450" marT="4445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1.1. </a:t>
                      </a:r>
                      <a:endParaRPr lang="ru-RU" sz="13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4445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99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Ссылка на страницу (раздел) сайта консультационного методического центра/службы (горячей линии) по оказанию методической поддержки школ, педагогов по вопросам подготовки к введению обновленных ФГОС НОО и ООО </a:t>
                      </a:r>
                      <a:endParaRPr lang="ru-RU" sz="13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(в случае выбора ответа «да» на предыдущий вопрос) </a:t>
                      </a:r>
                      <a:endParaRPr lang="ru-RU" sz="13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44450" marT="4445" marB="0"/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ссылка URL </a:t>
                      </a:r>
                      <a:endParaRPr lang="ru-RU" sz="13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4445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Показатель заполняется в случае выбора ответа «да» в предыдущем показателе. </a:t>
                      </a:r>
                      <a:endParaRPr lang="ru-RU" sz="13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Указывается работоспособная ссылка на конкретную страницу или раздел сайта консультационного методического центра/службы (горячей линии) по оказанию методической поддержки школ, педагогов по вопросам подготовки к введению обновленных ФГОС НОО и ООО. </a:t>
                      </a:r>
                      <a:endParaRPr lang="ru-RU" sz="130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44450" marT="4445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 </a:t>
                      </a:r>
                      <a:endParaRPr lang="ru-RU" sz="13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44450" marT="4445" marB="0"/>
                </a:tc>
                <a:tc>
                  <a:txBody>
                    <a:bodyPr/>
                    <a:lstStyle/>
                    <a:p>
                      <a:pPr marL="635" marR="254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Запланировано проведение региональных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научно-практических 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конференций, педагогических чтений, семинаров, совещаний педагогов, иных мероприятий регионального уровня по актуальным вопросам введения обновленных ФГОС НОО и ФГОС ООО </a:t>
                      </a:r>
                      <a:endParaRPr lang="ru-RU" sz="13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44450" marT="4445" marB="0"/>
                </a:tc>
                <a:tc>
                  <a:txBody>
                    <a:bodyPr/>
                    <a:lstStyle/>
                    <a:p>
                      <a:pPr marR="298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нет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3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44450" marT="4445" marB="0"/>
                </a:tc>
                <a:tc>
                  <a:txBody>
                    <a:bodyPr/>
                    <a:lstStyle/>
                    <a:p>
                      <a:pPr marL="635" marR="22225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 региональном уровне запланировано проведение региональных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научно-практических 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конференций, педагогических чтений, семинаров, совещаний педагогов, иных мероприятий регионального уровня по актуальным вопросам введения обновленных ФГОС НОО и ФГОС ООО. </a:t>
                      </a:r>
                      <a:endParaRPr lang="ru-RU" sz="13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зависимости от наличия или отсутствия плана-графика указанных мероприятий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выбирается 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значение показателя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да» или «нет» </a:t>
                      </a:r>
                      <a:endParaRPr lang="ru-RU" sz="13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44450" marT="4445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2.1. </a:t>
                      </a:r>
                      <a:endParaRPr lang="ru-RU" sz="13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5560" marT="4445" marB="0"/>
                </a:tc>
                <a:tc>
                  <a:txBody>
                    <a:bodyPr/>
                    <a:lstStyle/>
                    <a:p>
                      <a:pPr marL="635" marR="342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Документ с планом-графиком региональных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научно-практических 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конференций, педагогических чтений, семинаров, совещаний педагогов, иных мероприятий регионального уровня по актуальным вопросам введения обновленных ФГОС НОО и ФГОС ООО (в случае выбора ответа «да»  на предыдущий вопрос) </a:t>
                      </a:r>
                      <a:endParaRPr lang="ru-RU" sz="13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5560" marT="4445" marB="0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95"/>
                        </a:spcAft>
                      </a:pPr>
                      <a:r>
                        <a:rPr lang="en-US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загрузка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3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R="3746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файла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3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5560" marT="4445" marB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Показатель заполняется в случае выбора ответа «да» в предыдущем показателе. </a:t>
                      </a:r>
                      <a:endParaRPr lang="ru-RU" sz="13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35" marR="311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Загружается файл с официальным документом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– 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планом-графиком региональных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научно-практических </a:t>
                      </a: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конференций, педагогических чтений, семинаров, совещаний педагогов, иных мероприятий регионального уровня по актуальным вопросам введения обновленных ФГОС НОО и ФГОС ООО. </a:t>
                      </a:r>
                      <a:endParaRPr lang="ru-RU" sz="13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35" marR="266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Загружается файл объемом не более 10 Мбайт. </a:t>
                      </a:r>
                      <a:endParaRPr lang="ru-RU" sz="13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2390" marR="35560" marT="4445" marB="0"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542</TotalTime>
  <Words>5080</Words>
  <Application>Microsoft Office PowerPoint</Application>
  <PresentationFormat>Экран (4:3)</PresentationFormat>
  <Paragraphs>557</Paragraphs>
  <Slides>25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Солнцестояние</vt:lpstr>
      <vt:lpstr>Презентация PowerPoint</vt:lpstr>
      <vt:lpstr>Мониторинг готовности  к реализации ФГОС НОО и ООО</vt:lpstr>
      <vt:lpstr>Презентация PowerPoint</vt:lpstr>
      <vt:lpstr>Презентация PowerPoint</vt:lpstr>
      <vt:lpstr>1. Общие сведения</vt:lpstr>
      <vt:lpstr>Презентация PowerPoint</vt:lpstr>
      <vt:lpstr>II. Организационно-управленческое обеспечение введения ФГОС НОО и ФГОС ООО</vt:lpstr>
      <vt:lpstr>Презентация PowerPoint</vt:lpstr>
      <vt:lpstr>III. Консультационно-методическое обеспечение введения ФГОС НОО и ФГОС ООО </vt:lpstr>
      <vt:lpstr>IV. Кадровое обеспечение введения ФГОС НОО и ФГОС  ООО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Количество программ, созданных в конструкторе в разрезе муниципалитетов</vt:lpstr>
      <vt:lpstr>Презентация PowerPoint</vt:lpstr>
      <vt:lpstr>Программы начального общего образования: </vt:lpstr>
      <vt:lpstr>Программы основного общего образования</vt:lpstr>
      <vt:lpstr>Результаты регионального мониторинга готовности к введению обновленных ФГОС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по итогам выявления готовности образовательных организаций Республики Тыва к введению и реализации обновленных федеральных государственных образовательных стандартов начального общего и основного общего образования (ФГОС НОО и ООО).</dc:title>
  <dc:creator>ТИРО2</dc:creator>
  <cp:lastModifiedBy>Дозураш Сат</cp:lastModifiedBy>
  <cp:revision>52</cp:revision>
  <dcterms:created xsi:type="dcterms:W3CDTF">2022-04-25T03:44:39Z</dcterms:created>
  <dcterms:modified xsi:type="dcterms:W3CDTF">2022-05-12T11:59:54Z</dcterms:modified>
</cp:coreProperties>
</file>