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80" r:id="rId2"/>
    <p:sldId id="321" r:id="rId3"/>
    <p:sldId id="322" r:id="rId4"/>
    <p:sldId id="325" r:id="rId5"/>
    <p:sldId id="320" r:id="rId6"/>
    <p:sldId id="316" r:id="rId7"/>
    <p:sldId id="289" r:id="rId8"/>
    <p:sldId id="315" r:id="rId9"/>
    <p:sldId id="290" r:id="rId10"/>
    <p:sldId id="291" r:id="rId11"/>
    <p:sldId id="323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19" r:id="rId21"/>
  </p:sldIdLst>
  <p:sldSz cx="9144000" cy="5143500" type="screen16x9"/>
  <p:notesSz cx="6858000" cy="9144000"/>
  <p:embeddedFontLst>
    <p:embeddedFont>
      <p:font typeface="Roboto" charset="0"/>
      <p:regular r:id="rId23"/>
      <p:bold r:id="rId24"/>
      <p:italic r:id="rId25"/>
      <p:boldItalic r:id="rId26"/>
    </p:embeddedFont>
    <p:embeddedFont>
      <p:font typeface="Bahnschrift SemiLight SemiConde" pitchFamily="34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Bahnschrift Light SemiCondensed" pitchFamily="3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135"/>
    <a:srgbClr val="EA5628"/>
    <a:srgbClr val="EC5F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0;&#1086;&#1087;&#1080;&#1103;%20&#1064;&#1053;&#1054;&#1056;%20&#1086;&#1094;&#1077;&#1085;&#1082;&#107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Лист3!$A$8:$E$8</c:f>
              <c:strCache>
                <c:ptCount val="5"/>
                <c:pt idx="0">
                  <c:v>всего заявленных</c:v>
                </c:pt>
                <c:pt idx="1">
                  <c:v>приняли участие</c:v>
                </c:pt>
                <c:pt idx="2">
                  <c:v>слушатели ШСУ</c:v>
                </c:pt>
                <c:pt idx="3">
                  <c:v>на добровольной основе</c:v>
                </c:pt>
                <c:pt idx="4">
                  <c:v>учителя из ШНОР</c:v>
                </c:pt>
              </c:strCache>
            </c:strRef>
          </c:cat>
          <c:val>
            <c:numRef>
              <c:f>Лист3!$A$9:$E$9</c:f>
              <c:numCache>
                <c:formatCode>General</c:formatCode>
                <c:ptCount val="5"/>
                <c:pt idx="0">
                  <c:v>799</c:v>
                </c:pt>
                <c:pt idx="1">
                  <c:v>567</c:v>
                </c:pt>
                <c:pt idx="2">
                  <c:v>546</c:v>
                </c:pt>
                <c:pt idx="3">
                  <c:v>21</c:v>
                </c:pt>
                <c:pt idx="4">
                  <c:v>322</c:v>
                </c:pt>
              </c:numCache>
            </c:numRef>
          </c:val>
        </c:ser>
        <c:dLbls>
          <c:showVal val="1"/>
        </c:dLbls>
        <c:overlap val="-25"/>
        <c:axId val="116631808"/>
        <c:axId val="116670464"/>
      </c:barChart>
      <c:catAx>
        <c:axId val="116631808"/>
        <c:scaling>
          <c:orientation val="minMax"/>
        </c:scaling>
        <c:axPos val="l"/>
        <c:maj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16670464"/>
        <c:crosses val="autoZero"/>
        <c:auto val="1"/>
        <c:lblAlgn val="ctr"/>
        <c:lblOffset val="100"/>
      </c:catAx>
      <c:valAx>
        <c:axId val="11667046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16631808"/>
        <c:crosses val="autoZero"/>
        <c:crossBetween val="between"/>
      </c:valAx>
    </c:plotArea>
    <c:plotVisOnly val="1"/>
  </c:chart>
  <c:spPr>
    <a:solidFill>
      <a:schemeClr val="bg1"/>
    </a:solidFill>
  </c:spPr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2.7083355259471337E-2"/>
          <c:y val="0.1481767957997602"/>
          <c:w val="0.71868741272804526"/>
          <c:h val="0.516212407104856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Лист1!$B$2</c:f>
              <c:strCache>
                <c:ptCount val="1"/>
                <c:pt idx="0">
                  <c:v>1 модуль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Лист1!$A$3:$A$5</c:f>
              <c:strCache>
                <c:ptCount val="3"/>
                <c:pt idx="0">
                  <c:v>биология</c:v>
                </c:pt>
                <c:pt idx="1">
                  <c:v>математика</c:v>
                </c:pt>
                <c:pt idx="2">
                  <c:v>русский язык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 модуль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биология</c:v>
                </c:pt>
                <c:pt idx="1">
                  <c:v>математика</c:v>
                </c:pt>
                <c:pt idx="2">
                  <c:v>русский язык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13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3 модуль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биология</c:v>
                </c:pt>
                <c:pt idx="1">
                  <c:v>математика</c:v>
                </c:pt>
                <c:pt idx="2">
                  <c:v>русский язык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hape val="cylinder"/>
        <c:axId val="126297600"/>
        <c:axId val="158762112"/>
        <c:axId val="125499136"/>
      </c:bar3DChart>
      <c:catAx>
        <c:axId val="1262976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58762112"/>
        <c:crosses val="autoZero"/>
        <c:auto val="1"/>
        <c:lblAlgn val="ctr"/>
        <c:lblOffset val="100"/>
      </c:catAx>
      <c:valAx>
        <c:axId val="15876211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6297600"/>
        <c:crosses val="autoZero"/>
        <c:crossBetween val="between"/>
      </c:valAx>
      <c:serAx>
        <c:axId val="125499136"/>
        <c:scaling>
          <c:orientation val="minMax"/>
        </c:scaling>
        <c:delete val="1"/>
        <c:axPos val="b"/>
        <c:tickLblPos val="nextTo"/>
        <c:crossAx val="158762112"/>
        <c:crosses val="autoZero"/>
      </c:serAx>
    </c:plotArea>
    <c:legend>
      <c:legendPos val="r"/>
      <c:layout/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ru-RU"/>
        </a:p>
      </c:txPr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0.0266</cdr:x>
      <cdr:y>0.01334</cdr:y>
    </cdr:from>
    <cdr:to>
      <cdr:x>0.97438</cdr:x>
      <cdr:y>0.12393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037" y="60379"/>
          <a:ext cx="6664036" cy="500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+mj-lt"/>
              <a:ea typeface="+mn-ea"/>
              <a:cs typeface="+mn-cs"/>
            </a:rPr>
            <a:t>модульное обучение </a:t>
          </a:r>
        </a:p>
        <a:p xmlns:a="http://schemas.openxmlformats.org/drawingml/2006/main">
          <a:pPr algn="ctr"/>
          <a:r>
            <a:rPr lang="ru-RU" sz="1400" dirty="0" smtClean="0">
              <a:latin typeface="+mj-lt"/>
              <a:ea typeface="+mn-ea"/>
              <a:cs typeface="+mn-cs"/>
            </a:rPr>
            <a:t>«Совершенствование </a:t>
          </a:r>
          <a:r>
            <a:rPr lang="ru-RU" sz="1400" dirty="0">
              <a:latin typeface="+mj-lt"/>
              <a:ea typeface="+mn-ea"/>
              <a:cs typeface="+mn-cs"/>
            </a:rPr>
            <a:t>предметных и методических компетенций учител</a:t>
          </a:r>
          <a:r>
            <a:rPr lang="ru-RU" sz="1400" dirty="0">
              <a:latin typeface="+mn-lt"/>
              <a:ea typeface="+mn-ea"/>
              <a:cs typeface="+mn-cs"/>
            </a:rPr>
            <a:t>я» 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426422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8564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8564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8564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8564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8564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46319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856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99400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32440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4649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856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856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8564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856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856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99400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32440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ed0347f2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ed0347f2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3772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ipktuva.ru/?q=content/individualnyy-obrazovatelnyy-marshrut-i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pktuva.ru/?q=content/metodicheskie-materialy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pktuva.ru/?q=content/metodicheskiy-aktiv-regiona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pktuva.ru/?q=content/infoblok" TargetMode="Externa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756" y="1457539"/>
            <a:ext cx="4888259" cy="1938992"/>
          </a:xfrm>
          <a:prstGeom prst="rect">
            <a:avLst/>
          </a:prstGeom>
          <a:solidFill>
            <a:srgbClr val="DD4135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методической и образовательной деятельности по непрерывному повышению профессионального мастерства педагогов Республики Тыва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6397" y="4248865"/>
            <a:ext cx="323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Удилова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И.В., руководитель ЦНППМ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45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" y="0"/>
            <a:ext cx="9220853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4856" y="156975"/>
            <a:ext cx="8222100" cy="551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Распределение учителей по уровням ПК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" y="1182298"/>
            <a:ext cx="7985540" cy="3431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15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853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67788"/>
            <a:ext cx="9154950" cy="7677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График проведения федеральной оценки предметных и методических компетенций в 2022 году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3719" y="1506425"/>
            <a:ext cx="6643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8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7504" y="955652"/>
          <a:ext cx="8923993" cy="4009538"/>
        </p:xfrm>
        <a:graphic>
          <a:graphicData uri="http://schemas.openxmlformats.org/drawingml/2006/table">
            <a:tbl>
              <a:tblPr/>
              <a:tblGrid>
                <a:gridCol w="1641158"/>
                <a:gridCol w="1669949"/>
                <a:gridCol w="2806443"/>
                <a:gridCol w="2806443"/>
              </a:tblGrid>
              <a:tr h="3465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u="sng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u="sng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проведения</a:t>
                      </a:r>
                      <a:endParaRPr lang="ru-RU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u="sng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Оцениваемые компетенции</a:t>
                      </a:r>
                      <a:endParaRPr lang="ru-RU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u="sng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Предметы</a:t>
                      </a:r>
                      <a:endParaRPr lang="ru-RU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80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u="sng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этап: </a:t>
                      </a:r>
                      <a:r>
                        <a:rPr lang="ru-RU" sz="1200" u="sng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200" u="sng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200" u="sng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12.04.2022 – 15.04.2022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методические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(учителя-методисты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 чел.  (-5)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язык, математика, физика, химия, биология, литература, история, обществознание, география, информатика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18.04.2022 – 20.04.2022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предметные 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методические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(учителя-слушатели курса «Школа современного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учителя.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Развитие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функциональной грамотности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353 чел.  (-70)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язык, математика, физика, химия, биология, литература, история, обществознание, география 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8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u="sng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этап: август – сентябрь</a:t>
                      </a:r>
                      <a:endParaRPr lang="ru-RU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23.08.2022 – 30.08.2022</a:t>
                      </a:r>
                      <a:endParaRPr lang="ru-RU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методические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(учителя-методисты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 чел.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технология, иностранный язык (английский, немецкий, французский), учителя начальной школы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5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20.09.2022 – 23.09.2022</a:t>
                      </a: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предметные 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методические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(учителя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160 чел.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 начальной школы, информатика, технология, иностранный язык (английский, немецкий, французский)</a:t>
                      </a: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95" marR="55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" y="0"/>
            <a:ext cx="9220853" cy="514350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1198418" y="574964"/>
          <a:ext cx="7031182" cy="430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0" y="83127"/>
            <a:ext cx="9379527" cy="47105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КОЛИЧЕСТВО ОБУЧЕННЫХ ПО МОДУЛЬНОМУ ОБУЧЕНИЮ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853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03909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УЧЕБНЫЙ ПЛАН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профессиональной переподготовки специалистов по направлению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«Биология: теория и методика преподавания в образовательной организации»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профессиональная переподготовка специалистов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Категория слушателей: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специалисты с высшим профессиональным образованием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обучения: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252  часа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обучения: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очная   (с отрывом от работы), 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очно-заочная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(без отрыва от работы)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 занятий: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6 - 8  часов в день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аудиторно</a:t>
            </a:r>
            <a:r>
              <a:rPr kumimoji="0" lang="ru-RU" sz="9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11727" y="2126063"/>
          <a:ext cx="8375074" cy="2771518"/>
        </p:xfrm>
        <a:graphic>
          <a:graphicData uri="http://schemas.openxmlformats.org/drawingml/2006/table">
            <a:tbl>
              <a:tblPr/>
              <a:tblGrid>
                <a:gridCol w="475876"/>
                <a:gridCol w="3007973"/>
                <a:gridCol w="475876"/>
                <a:gridCol w="507938"/>
                <a:gridCol w="507938"/>
                <a:gridCol w="475032"/>
                <a:gridCol w="534094"/>
                <a:gridCol w="598219"/>
                <a:gridCol w="598219"/>
                <a:gridCol w="475876"/>
                <a:gridCol w="718033"/>
              </a:tblGrid>
              <a:tr h="503950">
                <a:tc rowSpan="3">
                  <a:txBody>
                    <a:bodyPr/>
                    <a:lstStyle/>
                    <a:p>
                      <a:pPr indent="90170" algn="l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Наименование дисциплины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Объем учебных часов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Распределение часов 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сессиям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     Форма контроля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Из них аудиторных часов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самостоятельная 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работа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сессия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 сессия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 сессия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1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Всего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аудиторных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лекции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практические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983"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900" b="1" ker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ru-RU" sz="1000" b="1" ker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Базовая часть 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62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983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Раздел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. Нормативно-правовой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1.1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Нормативно-правовое обеспечение образовательной деятельности в Российской Федерации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зачет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324" marR="68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79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" y="0"/>
            <a:ext cx="9220853" cy="51435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9379" y="138553"/>
          <a:ext cx="8728365" cy="4845562"/>
        </p:xfrm>
        <a:graphic>
          <a:graphicData uri="http://schemas.openxmlformats.org/drawingml/2006/table">
            <a:tbl>
              <a:tblPr/>
              <a:tblGrid>
                <a:gridCol w="495951"/>
                <a:gridCol w="3134857"/>
                <a:gridCol w="495951"/>
                <a:gridCol w="529365"/>
                <a:gridCol w="529365"/>
                <a:gridCol w="495072"/>
                <a:gridCol w="556625"/>
                <a:gridCol w="623453"/>
                <a:gridCol w="623453"/>
                <a:gridCol w="495951"/>
                <a:gridCol w="748322"/>
              </a:tblGrid>
              <a:tr h="264966">
                <a:tc rowSpan="3">
                  <a:txBody>
                    <a:bodyPr/>
                    <a:lstStyle/>
                    <a:p>
                      <a:pPr indent="90170"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Наименование дисциплины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Объем учебных часов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Распределение часов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 сессиям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     Форма контроля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Из них аудиторных часов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самостоятельная 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работа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сессия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 сессия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 сессия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7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Всего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аудиторных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лекции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практические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556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Раздел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.Психолого-педагогический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Организация воспитательной работы по ФГОС ООО нового поколения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зачет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Функциональная грамотность педагога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зачет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2.3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Основы педагогики и психологии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зачет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2.4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Профессиональная компетентность и культура личности учителя как условие успешной педагогической деятельности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экзамен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ИКТ-компетентность педагога в цифровой образовательной среде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экзамен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2.6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Методология и методы психолого-педагогического исследования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зачет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II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Профильная часть 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178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556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Раздел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. Предметно-методическая деятельность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3.1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Теория и методика преподавания биологии 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экзамен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3.2.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Методика и практикумы подготовки обучающихся к государственной итоговой аттестации в формате ОГЭ и ЕГЭ по биологии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экзамен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Преподавание общей биологии на профильном уровне в старшей школе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экзамен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3.4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Решение задач по генетике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экзамен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3.5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Производственная практика в школе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3.6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Защита производственной практики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зачет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IV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Подготовка и защита аттестационных работ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4.1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Консультация  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4.2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Защита аттестационных работ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защита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410">
                <a:tc gridSpan="2">
                  <a:txBody>
                    <a:bodyPr/>
                    <a:lstStyle/>
                    <a:p>
                      <a:pPr marL="457200" indent="-457200" algn="l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252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148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114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55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                                                                                               Количество экзаменов: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55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                                                                                           Количество зачетов: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8" marR="4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79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853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83127"/>
            <a:ext cx="9379527" cy="47105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МЕТОДИЧЕСКАЯ ДЕЯТЕЛЬНОСТЬ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291" y="4774168"/>
            <a:ext cx="7204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https://ipktuva.ru/?q=content/individualnyy-obrazovatelnyy-marshrut-iom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/>
          <a:srcRect l="14677" t="4064" r="5357" b="7666"/>
          <a:stretch>
            <a:fillRect/>
          </a:stretch>
        </p:blipFill>
        <p:spPr bwMode="auto">
          <a:xfrm>
            <a:off x="1281544" y="533399"/>
            <a:ext cx="6809510" cy="422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rot="16200000" flipV="1">
            <a:off x="6431974" y="2365665"/>
            <a:ext cx="1156854" cy="817416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79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3" y="0"/>
            <a:ext cx="9220853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3473" y="1756919"/>
            <a:ext cx="8222100" cy="7677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3718" y="1506425"/>
            <a:ext cx="7435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bg1"/>
              </a:buClr>
            </a:pPr>
            <a:endParaRPr lang="ru-RU" sz="18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-83127" y="0"/>
            <a:ext cx="9379527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МЕТОДИЧЕСКАЯ ДЕЯТЕЛЬНОСТЬ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 l="14824" t="13542" r="5020" b="6875"/>
          <a:stretch>
            <a:fillRect/>
          </a:stretch>
        </p:blipFill>
        <p:spPr bwMode="auto">
          <a:xfrm>
            <a:off x="748362" y="421670"/>
            <a:ext cx="7675202" cy="428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204375" y="4745425"/>
            <a:ext cx="4618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https://ipktuva.ru/?q=content/metodicheskie-materialy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V="1">
            <a:off x="6317677" y="2923312"/>
            <a:ext cx="1032161" cy="671944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678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853" cy="5143500"/>
          </a:xfrm>
          <a:prstGeom prst="rect">
            <a:avLst/>
          </a:prstGeom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-235527" y="0"/>
            <a:ext cx="9379527" cy="47105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МЕТОДИЧЕСКАЯ ДЕЯТЕЛЬНОСТЬ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4"/>
          <a:srcRect l="10898" t="4256" r="5042" b="7397"/>
          <a:stretch>
            <a:fillRect/>
          </a:stretch>
        </p:blipFill>
        <p:spPr bwMode="auto">
          <a:xfrm>
            <a:off x="1032164" y="380999"/>
            <a:ext cx="7323475" cy="432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rot="16200000" flipV="1">
            <a:off x="6598229" y="4097484"/>
            <a:ext cx="720435" cy="588816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064326" y="4835723"/>
            <a:ext cx="54794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https://ipktuva.ru/?q=content/metodicheskiy-aktiv-regiona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9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" y="0"/>
            <a:ext cx="9220853" cy="5143500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-235527" y="0"/>
            <a:ext cx="9379527" cy="47105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МЕТОДИЧЕСКАЯ ДЕЯТЕЛЬНОСТЬ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4"/>
          <a:srcRect l="14178" t="17596" r="5386" b="7501"/>
          <a:stretch>
            <a:fillRect/>
          </a:stretch>
        </p:blipFill>
        <p:spPr bwMode="auto">
          <a:xfrm>
            <a:off x="491836" y="408708"/>
            <a:ext cx="8139545" cy="42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729186" y="4804946"/>
            <a:ext cx="3592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5"/>
              </a:rPr>
              <a:t>https://ipktuva.ru/?q=content/infoblok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V="1">
            <a:off x="6089074" y="2833254"/>
            <a:ext cx="1288472" cy="581891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768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" y="0"/>
            <a:ext cx="9220853" cy="5143500"/>
          </a:xfrm>
          <a:prstGeom prst="rect">
            <a:avLst/>
          </a:prstGeom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rcRect l="31807" t="17627" r="16704" b="14871"/>
          <a:stretch>
            <a:fillRect/>
          </a:stretch>
        </p:blipFill>
        <p:spPr bwMode="auto">
          <a:xfrm>
            <a:off x="100012" y="85725"/>
            <a:ext cx="3441006" cy="253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/>
          <a:srcRect l="31984" t="17768" r="17023" b="13985"/>
          <a:stretch>
            <a:fillRect/>
          </a:stretch>
        </p:blipFill>
        <p:spPr bwMode="auto">
          <a:xfrm>
            <a:off x="1981569" y="2692701"/>
            <a:ext cx="3365854" cy="253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6"/>
          <a:srcRect l="31842" t="17062" r="16840" b="14692"/>
          <a:stretch>
            <a:fillRect/>
          </a:stretch>
        </p:blipFill>
        <p:spPr bwMode="auto">
          <a:xfrm>
            <a:off x="4347449" y="90055"/>
            <a:ext cx="3431878" cy="256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643538" y="3612137"/>
            <a:ext cx="3500462" cy="428628"/>
          </a:xfrm>
          <a:prstGeom prst="rect">
            <a:avLst/>
          </a:prstGeom>
          <a:solidFill>
            <a:srgbClr val="F7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Bahnschrift Light SemiCondensed" pitchFamily="34" charset="0"/>
                <a:cs typeface="Times New Roman" pitchFamily="18" charset="0"/>
              </a:rPr>
              <a:t>ИнфоБлок</a:t>
            </a:r>
            <a:r>
              <a:rPr lang="ru-RU" sz="2400" dirty="0" smtClean="0">
                <a:solidFill>
                  <a:schemeClr val="bg1"/>
                </a:solidFill>
                <a:latin typeface="Bahnschrift Light SemiCondensed" pitchFamily="34" charset="0"/>
                <a:cs typeface="Times New Roman" pitchFamily="18" charset="0"/>
              </a:rPr>
              <a:t> ЦНППМ</a:t>
            </a:r>
            <a:endParaRPr lang="ru-RU" sz="2400" dirty="0">
              <a:solidFill>
                <a:schemeClr val="bg1"/>
              </a:solidFill>
              <a:latin typeface="Bahnschrift Light Semi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5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853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7982" y="288758"/>
            <a:ext cx="8222100" cy="7150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09383" y="1127531"/>
            <a:ext cx="8621486" cy="34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 lnSpcReduction="20000"/>
          </a:bodyPr>
          <a:lstStyle/>
          <a:p>
            <a:pPr lvl="0" algn="just">
              <a:buClr>
                <a:schemeClr val="lt1"/>
              </a:buClr>
              <a:buSzPts val="3200"/>
              <a:defRPr/>
            </a:pPr>
            <a:endParaRPr lang="ru-RU" sz="2100" b="1" dirty="0" smtClean="0">
              <a:solidFill>
                <a:schemeClr val="bg1"/>
              </a:solidFill>
            </a:endParaRPr>
          </a:p>
          <a:p>
            <a:pPr lvl="0" algn="just">
              <a:buClr>
                <a:schemeClr val="lt1"/>
              </a:buClr>
              <a:buSzPts val="3200"/>
              <a:defRPr/>
            </a:pPr>
            <a:endParaRPr lang="ru-RU" sz="2100" b="1" dirty="0" smtClean="0">
              <a:solidFill>
                <a:schemeClr val="bg1"/>
              </a:solidFill>
            </a:endParaRPr>
          </a:p>
          <a:p>
            <a:pPr lvl="0" algn="just">
              <a:buClr>
                <a:schemeClr val="lt1"/>
              </a:buClr>
              <a:buSzPts val="3200"/>
              <a:defRPr/>
            </a:pPr>
            <a:r>
              <a:rPr lang="ru-RU" sz="2100" b="1" dirty="0" smtClean="0">
                <a:solidFill>
                  <a:schemeClr val="bg1"/>
                </a:solidFill>
              </a:rPr>
              <a:t>«Совершенствование предметных и методических компетенций учителей (в том числе в области формирования функциональной грамотности)» - 350 чел. (2020 г.), 83 чел. (2021 г.)</a:t>
            </a:r>
          </a:p>
          <a:p>
            <a:pPr lvl="0" algn="just">
              <a:buClr>
                <a:schemeClr val="lt1"/>
              </a:buClr>
              <a:buSzPts val="3200"/>
              <a:defRPr/>
            </a:pPr>
            <a:endParaRPr lang="ru-RU" sz="2100" b="1" dirty="0" smtClean="0">
              <a:solidFill>
                <a:schemeClr val="bg1"/>
              </a:solidFill>
            </a:endParaRPr>
          </a:p>
          <a:p>
            <a:pPr lvl="0" algn="just">
              <a:buClr>
                <a:schemeClr val="lt1"/>
              </a:buClr>
              <a:buSzPts val="3200"/>
              <a:defRPr/>
            </a:pPr>
            <a:endParaRPr lang="ru-RU" sz="2100" b="1" dirty="0" smtClean="0">
              <a:solidFill>
                <a:schemeClr val="bg1"/>
              </a:solidFill>
            </a:endParaRPr>
          </a:p>
          <a:p>
            <a:pPr lvl="0" algn="just">
              <a:buClr>
                <a:schemeClr val="lt1"/>
              </a:buClr>
              <a:buSzPts val="3200"/>
              <a:defRPr/>
            </a:pPr>
            <a:r>
              <a:rPr lang="ru-RU" sz="2100" b="1" dirty="0" smtClean="0">
                <a:solidFill>
                  <a:schemeClr val="bg1"/>
                </a:solidFill>
              </a:rPr>
              <a:t>«Школа современного учителя» - </a:t>
            </a:r>
            <a:r>
              <a:rPr lang="ru-RU" sz="2100" dirty="0" smtClean="0">
                <a:solidFill>
                  <a:schemeClr val="bg1"/>
                </a:solidFill>
              </a:rPr>
              <a:t>673 чел. (84% от заявленных к обучению)</a:t>
            </a:r>
          </a:p>
          <a:p>
            <a:pPr lvl="0" algn="just">
              <a:buClr>
                <a:schemeClr val="lt1"/>
              </a:buClr>
              <a:buSzPts val="3200"/>
              <a:defRPr/>
            </a:pPr>
            <a:endParaRPr lang="ru-RU" sz="2100" dirty="0" smtClean="0">
              <a:solidFill>
                <a:schemeClr val="bg1"/>
              </a:solidFill>
            </a:endParaRPr>
          </a:p>
          <a:p>
            <a:pPr lvl="0" algn="just">
              <a:buClr>
                <a:schemeClr val="lt1"/>
              </a:buClr>
              <a:buSzPts val="3200"/>
              <a:defRPr/>
            </a:pPr>
            <a:endParaRPr lang="ru-RU" sz="2100" dirty="0" smtClean="0">
              <a:solidFill>
                <a:schemeClr val="bg1"/>
              </a:solidFill>
            </a:endParaRPr>
          </a:p>
          <a:p>
            <a:pPr lvl="0" algn="just">
              <a:buClr>
                <a:schemeClr val="lt1"/>
              </a:buClr>
              <a:buSzPts val="3200"/>
              <a:defRPr/>
            </a:pPr>
            <a:r>
              <a:rPr lang="ru-RU" sz="2100" b="1" dirty="0" smtClean="0">
                <a:solidFill>
                  <a:schemeClr val="bg1"/>
                </a:solidFill>
              </a:rPr>
              <a:t>«Школа современного учителя. Развитие функциональной (ЕНГ, МГ, ЧГ) грамотности» - </a:t>
            </a:r>
            <a:r>
              <a:rPr lang="ru-RU" sz="2100" dirty="0" smtClean="0">
                <a:solidFill>
                  <a:schemeClr val="bg1"/>
                </a:solidFill>
              </a:rPr>
              <a:t>275 чел. (65% от заявленных на обучение)</a:t>
            </a:r>
          </a:p>
          <a:p>
            <a:pPr lvl="0" algn="just">
              <a:buClr>
                <a:schemeClr val="lt1"/>
              </a:buClr>
              <a:buSzPts val="3200"/>
              <a:defRPr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lvl="0" algn="just">
              <a:buClr>
                <a:schemeClr val="lt1"/>
              </a:buClr>
              <a:buSzPts val="3200"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" y="0"/>
            <a:ext cx="9220853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4225" y="1868897"/>
            <a:ext cx="8222100" cy="6749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46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853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7982" y="288758"/>
            <a:ext cx="8222100" cy="7150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09383" y="1127531"/>
            <a:ext cx="8621486" cy="34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 lnSpcReduction="10000"/>
          </a:bodyPr>
          <a:lstStyle/>
          <a:p>
            <a:pPr lvl="0" algn="just">
              <a:buClr>
                <a:schemeClr val="lt1"/>
              </a:buClr>
              <a:buSzPts val="3200"/>
              <a:defRPr/>
            </a:pPr>
            <a:endParaRPr lang="ru-RU" sz="2100" b="1" dirty="0" smtClean="0">
              <a:solidFill>
                <a:schemeClr val="bg1"/>
              </a:solidFill>
            </a:endParaRPr>
          </a:p>
          <a:p>
            <a:pPr lvl="0" algn="just">
              <a:buClr>
                <a:schemeClr val="lt1"/>
              </a:buClr>
              <a:buSzPts val="3200"/>
              <a:defRPr/>
            </a:pPr>
            <a:endParaRPr lang="ru-RU" sz="2100" b="1" dirty="0" smtClean="0">
              <a:solidFill>
                <a:schemeClr val="bg1"/>
              </a:solidFill>
            </a:endParaRPr>
          </a:p>
          <a:p>
            <a:pPr lvl="0" algn="just">
              <a:buClr>
                <a:schemeClr val="lt1"/>
              </a:buClr>
              <a:buSzPts val="3200"/>
              <a:defRPr/>
            </a:pPr>
            <a:r>
              <a:rPr lang="ru-RU" sz="2700" b="1" dirty="0" smtClean="0">
                <a:solidFill>
                  <a:schemeClr val="bg1"/>
                </a:solidFill>
              </a:rPr>
              <a:t>В 2021 году – 1256 чел. - 17,8%</a:t>
            </a:r>
          </a:p>
          <a:p>
            <a:pPr lvl="0" algn="just">
              <a:buClr>
                <a:schemeClr val="lt1"/>
              </a:buClr>
              <a:buSzPts val="3200"/>
              <a:defRPr/>
            </a:pPr>
            <a:r>
              <a:rPr lang="ru-RU" sz="2700" b="1" dirty="0" smtClean="0">
                <a:solidFill>
                  <a:schemeClr val="bg1"/>
                </a:solidFill>
              </a:rPr>
              <a:t>В 2022 году - + 520 чел. - </a:t>
            </a:r>
            <a:r>
              <a:rPr lang="ru-RU" sz="2700" dirty="0" smtClean="0">
                <a:solidFill>
                  <a:schemeClr val="bg1"/>
                </a:solidFill>
              </a:rPr>
              <a:t>24,8% (6 КПК)</a:t>
            </a:r>
          </a:p>
          <a:p>
            <a:pPr lvl="0" algn="just">
              <a:buClr>
                <a:schemeClr val="lt1"/>
              </a:buClr>
              <a:buSzPts val="3200"/>
              <a:defRPr/>
            </a:pPr>
            <a:endParaRPr lang="ru-RU" sz="2400" dirty="0" smtClean="0">
              <a:solidFill>
                <a:schemeClr val="bg1"/>
              </a:solidFill>
            </a:endParaRPr>
          </a:p>
          <a:p>
            <a:pPr lvl="0" algn="just">
              <a:buClr>
                <a:schemeClr val="lt1"/>
              </a:buClr>
              <a:buSzPts val="3200"/>
              <a:defRPr/>
            </a:pPr>
            <a:endParaRPr lang="ru-RU" sz="2400" dirty="0" smtClean="0">
              <a:solidFill>
                <a:schemeClr val="bg1"/>
              </a:solidFill>
            </a:endParaRPr>
          </a:p>
          <a:p>
            <a:pPr lvl="0" algn="just">
              <a:buClr>
                <a:schemeClr val="lt1"/>
              </a:buClr>
              <a:buSzPts val="3200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На 1 мая 2022 года:  прошли обучение 456 чел.</a:t>
            </a:r>
          </a:p>
          <a:p>
            <a:pPr lvl="0" algn="just">
              <a:buClr>
                <a:schemeClr val="lt1"/>
              </a:buClr>
              <a:buSzPts val="3200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                                    обучаются 258 чел. (3 КПК)</a:t>
            </a:r>
          </a:p>
          <a:p>
            <a:pPr lvl="0" algn="just">
              <a:buClr>
                <a:schemeClr val="lt1"/>
              </a:buClr>
              <a:buSzPts val="3200"/>
              <a:defRPr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lvl="0" algn="just">
              <a:buClr>
                <a:schemeClr val="lt1"/>
              </a:buClr>
              <a:buSzPts val="3200"/>
              <a:defRPr/>
            </a:pPr>
            <a:r>
              <a:rPr lang="ru-RU" sz="2400" b="1" dirty="0" err="1" smtClean="0">
                <a:solidFill>
                  <a:schemeClr val="bg1"/>
                </a:solidFill>
              </a:rPr>
              <a:t>Накопительно</a:t>
            </a:r>
            <a:r>
              <a:rPr lang="ru-RU" sz="2400" b="1" dirty="0" smtClean="0">
                <a:solidFill>
                  <a:schemeClr val="bg1"/>
                </a:solidFill>
              </a:rPr>
              <a:t> - 1572 учителя, 29 </a:t>
            </a:r>
            <a:r>
              <a:rPr lang="en-US" sz="2400" b="1" dirty="0" smtClean="0">
                <a:solidFill>
                  <a:schemeClr val="bg1"/>
                </a:solidFill>
              </a:rPr>
              <a:t>- </a:t>
            </a:r>
            <a:r>
              <a:rPr lang="ru-RU" sz="2400" b="1" dirty="0" smtClean="0">
                <a:solidFill>
                  <a:schemeClr val="bg1"/>
                </a:solidFill>
              </a:rPr>
              <a:t>управленческие </a:t>
            </a:r>
            <a:r>
              <a:rPr lang="ru-RU" sz="2400" b="1" dirty="0" smtClean="0">
                <a:solidFill>
                  <a:schemeClr val="bg1"/>
                </a:solidFill>
              </a:rPr>
              <a:t>кадры, 53 педагога СПО, 3 педагога ДОД</a:t>
            </a:r>
            <a:r>
              <a:rPr lang="ru-RU" sz="2100" b="1" dirty="0" smtClean="0">
                <a:solidFill>
                  <a:schemeClr val="bg1"/>
                </a:solidFill>
              </a:rPr>
              <a:t> </a:t>
            </a:r>
            <a:endParaRPr lang="ru-RU" sz="2100" dirty="0" smtClean="0">
              <a:solidFill>
                <a:schemeClr val="bg1"/>
              </a:solidFill>
            </a:endParaRPr>
          </a:p>
          <a:p>
            <a:pPr lvl="0" algn="just">
              <a:buClr>
                <a:schemeClr val="lt1"/>
              </a:buClr>
              <a:buSzPts val="3200"/>
              <a:defRPr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lvl="0" algn="just">
              <a:buClr>
                <a:schemeClr val="lt1"/>
              </a:buClr>
              <a:buSzPts val="3200"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" y="0"/>
            <a:ext cx="9220853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1900" y="122598"/>
            <a:ext cx="8222100" cy="10528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Итоги курса «Школа современного учителя. Развитие функциональной грамотности»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7" name="Диаграмма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1916" y="1381913"/>
            <a:ext cx="6297672" cy="3396343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5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756" y="1801300"/>
            <a:ext cx="4888259" cy="1015663"/>
          </a:xfrm>
          <a:prstGeom prst="rect">
            <a:avLst/>
          </a:prstGeom>
          <a:solidFill>
            <a:srgbClr val="DD41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latin typeface="Bahnschrift SemiLight SemiConde" pitchFamily="34" charset="0"/>
                <a:cs typeface="Times New Roman" pitchFamily="18" charset="0"/>
              </a:rPr>
              <a:t>АНАЛИЗ ПРОФЕССИОНАЛЬНЫХ КОМПЕТЕНЦИЙ УЧИТЕЛЕЙ-ПРЕДМЕТНИКОВ СЛУШАТЕЛЕЙ КУРСА «ШКОЛА СОВРЕМЕННОГО УЧИТЕЛЯ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Bahnschrift SemiLight SemiConde" pitchFamily="34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Bahnschrift SemiLight SemiConde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6397" y="4248865"/>
            <a:ext cx="323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Удилова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И.В., руководитель ЦНППМ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45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" y="0"/>
            <a:ext cx="9220853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1900" y="122598"/>
            <a:ext cx="8222100" cy="1052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Оценка предметных и методических компетенций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учителей-предметников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слушателей курса «Школа современного учителя»)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890677" y="1278785"/>
          <a:ext cx="5928266" cy="356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179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" y="0"/>
            <a:ext cx="9220853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1900" y="122598"/>
            <a:ext cx="8222100" cy="1052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Оценка предметных и методических компетенций учителей- предметников (слушателей курса «Школа современного учителя»)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4" y="1182298"/>
            <a:ext cx="7832087" cy="3793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9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853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7982" y="288758"/>
            <a:ext cx="8222100" cy="934791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Уровни профессиональных компетенций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09383" y="1093155"/>
            <a:ext cx="8621486" cy="351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tabLst/>
              <a:defRPr/>
            </a:pPr>
            <a:r>
              <a:rPr kumimoji="0" lang="ru-RU" sz="2500" b="1" i="1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Минимальный</a:t>
            </a:r>
            <a:r>
              <a:rPr kumimoji="0" lang="ru-RU" sz="2500" b="1" i="1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уровень: </a:t>
            </a:r>
            <a:r>
              <a:rPr kumimoji="0" lang="en-US" sz="2700" b="1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&lt; 30% </a:t>
            </a:r>
            <a:r>
              <a:rPr kumimoji="0" lang="ru-RU" sz="2500" b="1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И </a:t>
            </a:r>
            <a:r>
              <a:rPr kumimoji="0" lang="ru-RU" sz="25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в методической, </a:t>
            </a:r>
            <a:r>
              <a:rPr kumimoji="0" lang="ru-RU" sz="2500" b="1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И</a:t>
            </a:r>
            <a:r>
              <a:rPr kumimoji="0" lang="ru-RU" sz="25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в предметной частях – </a:t>
            </a:r>
            <a:r>
              <a:rPr kumimoji="0" lang="ru-RU" sz="25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дополнительное исследование;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tabLst/>
              <a:defRPr/>
            </a:pPr>
            <a:r>
              <a:rPr lang="ru-RU" sz="2500" b="1" i="1" baseline="0" dirty="0" smtClean="0">
                <a:solidFill>
                  <a:schemeClr val="lt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Низкий уровень: </a:t>
            </a:r>
            <a:r>
              <a:rPr lang="en-US" sz="2700" b="1" baseline="0" dirty="0" smtClean="0">
                <a:solidFill>
                  <a:schemeClr val="accent3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&lt;</a:t>
            </a:r>
            <a:r>
              <a:rPr lang="ru-RU" sz="2700" b="1" dirty="0" smtClean="0">
                <a:solidFill>
                  <a:schemeClr val="accent3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30% </a:t>
            </a:r>
            <a:r>
              <a:rPr lang="ru-RU" sz="2500" b="1" dirty="0" smtClean="0">
                <a:solidFill>
                  <a:schemeClr val="accent3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ИЛИ </a:t>
            </a:r>
            <a:r>
              <a:rPr lang="ru-RU" sz="2500" dirty="0" smtClean="0">
                <a:solidFill>
                  <a:schemeClr val="lt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в методической, </a:t>
            </a:r>
            <a:r>
              <a:rPr lang="ru-RU" sz="2500" b="1" dirty="0" smtClean="0">
                <a:solidFill>
                  <a:schemeClr val="accent3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ИЛИ</a:t>
            </a:r>
            <a:r>
              <a:rPr lang="ru-RU" sz="2500" dirty="0" smtClean="0">
                <a:solidFill>
                  <a:schemeClr val="lt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в предметной части – </a:t>
            </a:r>
            <a:r>
              <a:rPr lang="ru-RU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интенсивное повышение квалификации;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tabLst/>
              <a:defRPr/>
            </a:pPr>
            <a:r>
              <a:rPr kumimoji="0" lang="ru-RU" sz="2500" b="1" i="1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Средний уровень: </a:t>
            </a: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&gt;</a:t>
            </a: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30% 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в обеих частях, </a:t>
            </a: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&lt; 80% 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от</a:t>
            </a:r>
            <a:r>
              <a:rPr kumimoji="0" lang="ru-RU" sz="2500" b="0" i="0" u="none" strike="noStrike" kern="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максимального балла – </a:t>
            </a:r>
            <a:r>
              <a:rPr kumimoji="0" lang="ru-RU" sz="25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сопровождение;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tabLst/>
              <a:defRPr/>
            </a:pPr>
            <a:r>
              <a:rPr lang="ru-RU" sz="2500" b="1" i="1" baseline="0" dirty="0" smtClean="0">
                <a:solidFill>
                  <a:schemeClr val="lt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Высокий уровень:</a:t>
            </a:r>
            <a:r>
              <a:rPr lang="ru-RU" sz="2500" dirty="0" smtClean="0">
                <a:solidFill>
                  <a:schemeClr val="lt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2700" b="1" dirty="0" smtClean="0">
                <a:solidFill>
                  <a:schemeClr val="accent3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&gt;</a:t>
            </a:r>
            <a:r>
              <a:rPr lang="ru-RU" sz="2700" b="1" dirty="0" smtClean="0">
                <a:solidFill>
                  <a:schemeClr val="accent3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30% </a:t>
            </a:r>
            <a:r>
              <a:rPr lang="ru-RU" sz="2500" dirty="0" smtClean="0">
                <a:solidFill>
                  <a:schemeClr val="lt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в обеих частях, </a:t>
            </a:r>
            <a:r>
              <a:rPr lang="en-US" sz="2700" b="1" dirty="0" smtClean="0">
                <a:solidFill>
                  <a:schemeClr val="accent3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&gt; 80</a:t>
            </a:r>
            <a:r>
              <a:rPr lang="ru-RU" sz="2700" b="1" dirty="0" smtClean="0">
                <a:solidFill>
                  <a:schemeClr val="accent3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% </a:t>
            </a:r>
            <a:r>
              <a:rPr lang="ru-RU" sz="2500" dirty="0" smtClean="0">
                <a:solidFill>
                  <a:schemeClr val="lt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от максимального балла – </a:t>
            </a:r>
            <a:r>
              <a:rPr lang="ru-RU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в методический актив.</a:t>
            </a:r>
            <a:endParaRPr kumimoji="0" lang="ru-RU" sz="25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2366" y="1903276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/>
              <a:t>мобильные устройства;</a:t>
            </a:r>
          </a:p>
          <a:p>
            <a:pPr lvl="0"/>
            <a:r>
              <a:rPr lang="ru-RU" dirty="0"/>
              <a:t>умные датчики и интернет вещей;</a:t>
            </a:r>
          </a:p>
          <a:p>
            <a:pPr lvl="0"/>
            <a:r>
              <a:rPr lang="ru-RU" dirty="0"/>
              <a:t>технологии, основанные на определении местоположения;</a:t>
            </a:r>
          </a:p>
          <a:p>
            <a:pPr lvl="0"/>
            <a:r>
              <a:rPr lang="ru-RU" dirty="0"/>
              <a:t>аутентификация, авторизация и идентификация;</a:t>
            </a:r>
          </a:p>
          <a:p>
            <a:pPr lvl="0"/>
            <a:r>
              <a:rPr lang="ru-RU" dirty="0"/>
              <a:t>аналитика и визуализация больших данных;</a:t>
            </a:r>
          </a:p>
          <a:p>
            <a:pPr lvl="0"/>
            <a:r>
              <a:rPr lang="ru-RU" dirty="0"/>
              <a:t>доступность вычислительных ресурсов по запросу;</a:t>
            </a:r>
          </a:p>
          <a:p>
            <a:pPr lvl="0"/>
            <a:r>
              <a:rPr lang="ru-RU" dirty="0"/>
              <a:t>продвинутые интерфейсы взаимодействия человека и компьютера;</a:t>
            </a:r>
          </a:p>
          <a:p>
            <a:pPr lvl="0"/>
            <a:r>
              <a:rPr lang="ru-RU" dirty="0"/>
              <a:t>машинное обучение.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" y="0"/>
            <a:ext cx="9220853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1900" y="122599"/>
            <a:ext cx="8222100" cy="5374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Распределение учителей по уровням ПК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0" y="976042"/>
            <a:ext cx="7588250" cy="386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68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1660</Words>
  <Application>Microsoft Office PowerPoint</Application>
  <PresentationFormat>Экран (16:9)</PresentationFormat>
  <Paragraphs>444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Roboto</vt:lpstr>
      <vt:lpstr>Bahnschrift SemiLight SemiConde</vt:lpstr>
      <vt:lpstr>Calibri</vt:lpstr>
      <vt:lpstr>Bahnschrift Light SemiCondensed</vt:lpstr>
      <vt:lpstr>Material</vt:lpstr>
      <vt:lpstr>Слайд 1</vt:lpstr>
      <vt:lpstr>Образовательная деятельность</vt:lpstr>
      <vt:lpstr>Образовательная деятельность</vt:lpstr>
      <vt:lpstr>Итоги курса «Школа современного учителя. Развитие функциональной грамотности»</vt:lpstr>
      <vt:lpstr>Слайд 5</vt:lpstr>
      <vt:lpstr>Оценка предметных и методических компетенций  учителей-предметников  (слушателей курса «Школа современного учителя»)</vt:lpstr>
      <vt:lpstr>Оценка предметных и методических компетенций учителей- предметников (слушателей курса «Школа современного учителя»)</vt:lpstr>
      <vt:lpstr>Уровни профессиональных компетенций</vt:lpstr>
      <vt:lpstr>Распределение учителей по уровням ПК</vt:lpstr>
      <vt:lpstr>Распределение учителей по уровням ПК</vt:lpstr>
      <vt:lpstr>График проведения федеральной оценки предметных и методических компетенций в 2022 году </vt:lpstr>
      <vt:lpstr>КОЛИЧЕСТВО ОБУЧЕННЫХ ПО МОДУЛЬНОМУ ОБУЧЕНИЮ</vt:lpstr>
      <vt:lpstr>Слайд 13</vt:lpstr>
      <vt:lpstr>Слайд 14</vt:lpstr>
      <vt:lpstr>МЕТОДИЧЕСКАЯ ДЕЯТЕЛЬНОСТЬ</vt:lpstr>
      <vt:lpstr> </vt:lpstr>
      <vt:lpstr>МЕТОДИЧЕСКАЯ ДЕЯТЕЛЬНОСТЬ</vt:lpstr>
      <vt:lpstr>МЕТОДИЧЕСКАЯ ДЕЯТЕЛЬНОСТЬ</vt:lpstr>
      <vt:lpstr>Слайд 19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Айгуля</dc:creator>
  <cp:lastModifiedBy>Admin'</cp:lastModifiedBy>
  <cp:revision>91</cp:revision>
  <dcterms:modified xsi:type="dcterms:W3CDTF">2022-05-13T02:19:46Z</dcterms:modified>
</cp:coreProperties>
</file>