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1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7B26C5-4107-4FEC-AEDC-1716B250A1EF}" styleName="Светлый стиль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616DA210-FB5B-4158-B5E0-FEB733F419BA}" styleName="Светлый стиль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13.05.2022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13.05.2022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13.05.2022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13.05.2022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13.05.2022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13.05.2022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13.05.2022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13.05.2022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13.05.2022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13.05.2022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13.05.2022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13.05.2022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vip.1zavuch.ru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vip.1zavuch.ru/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vip.1zavuch.ru/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Как разработать Программу воспитания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/>
              <a:t>ФГОС-2021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76270836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85728"/>
            <a:ext cx="8229600" cy="1143008"/>
          </a:xfrm>
        </p:spPr>
        <p:txBody>
          <a:bodyPr>
            <a:noAutofit/>
          </a:bodyPr>
          <a:lstStyle/>
          <a:p>
            <a:pPr algn="ctr"/>
            <a:r>
              <a:rPr lang="ru-RU" sz="3600" dirty="0" smtClean="0"/>
              <a:t>Инвариантные </a:t>
            </a:r>
            <a:r>
              <a:rPr lang="ru-RU" sz="3600" dirty="0"/>
              <a:t>и вариативные модули рабочей программы воспитания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418417220"/>
              </p:ext>
            </p:extLst>
          </p:nvPr>
        </p:nvGraphicFramePr>
        <p:xfrm>
          <a:off x="539552" y="1600201"/>
          <a:ext cx="8208911" cy="5109215"/>
        </p:xfrm>
        <a:graphic>
          <a:graphicData uri="http://schemas.openxmlformats.org/drawingml/2006/table">
            <a:tbl>
              <a:tblPr/>
              <a:tblGrid>
                <a:gridCol w="2744185"/>
                <a:gridCol w="2744185"/>
                <a:gridCol w="2720541"/>
              </a:tblGrid>
              <a:tr h="395495"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1" dirty="0">
                          <a:effectLst/>
                        </a:rPr>
                        <a:t>Тип модулей</a:t>
                      </a:r>
                      <a:endParaRPr lang="ru-RU" sz="1400" dirty="0">
                        <a:effectLst/>
                      </a:endParaRPr>
                    </a:p>
                  </a:txBody>
                  <a:tcPr marL="29253" marR="29253" marT="29253" marB="29253">
                    <a:lnL w="9525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1">
                          <a:effectLst/>
                        </a:rPr>
                        <a:t>Рабочая программа воспитания НОО</a:t>
                      </a:r>
                      <a:endParaRPr lang="ru-RU" sz="1400">
                        <a:effectLst/>
                      </a:endParaRPr>
                    </a:p>
                  </a:txBody>
                  <a:tcPr marL="29253" marR="29253" marT="29253" marB="29253">
                    <a:lnL w="9525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1">
                          <a:effectLst/>
                        </a:rPr>
                        <a:t>Рабочая программа воспитания ООО</a:t>
                      </a:r>
                      <a:endParaRPr lang="ru-RU" sz="1400">
                        <a:effectLst/>
                      </a:endParaRPr>
                    </a:p>
                  </a:txBody>
                  <a:tcPr marL="29253" marR="29253" marT="29253" marB="29253">
                    <a:lnL w="9525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7000">
                <a:tc rowSpan="6">
                  <a:txBody>
                    <a:bodyPr/>
                    <a:lstStyle/>
                    <a:p>
                      <a:pPr algn="ctr" fontAlgn="t"/>
                      <a:r>
                        <a:rPr lang="ru-RU" sz="1400">
                          <a:effectLst/>
                        </a:rPr>
                        <a:t>Инвариантные</a:t>
                      </a:r>
                    </a:p>
                  </a:txBody>
                  <a:tcPr marL="29253" marR="29253" marT="29253" marB="29253">
                    <a:lnL w="9525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>
                          <a:effectLst/>
                        </a:rPr>
                        <a:t>Классное руководство</a:t>
                      </a:r>
                    </a:p>
                  </a:txBody>
                  <a:tcPr marL="29253" marR="29253" marT="29253" marB="29253">
                    <a:lnL w="9525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>
                          <a:effectLst/>
                        </a:rPr>
                        <a:t>Классное руководство</a:t>
                      </a:r>
                    </a:p>
                  </a:txBody>
                  <a:tcPr marL="29253" marR="29253" marT="29253" marB="29253">
                    <a:lnL w="9525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2700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>
                          <a:effectLst/>
                        </a:rPr>
                        <a:t>Школьный урок</a:t>
                      </a:r>
                    </a:p>
                  </a:txBody>
                  <a:tcPr marL="29253" marR="29253" marT="29253" marB="29253">
                    <a:lnL w="9525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>
                          <a:effectLst/>
                        </a:rPr>
                        <a:t>Школьный урок</a:t>
                      </a:r>
                    </a:p>
                  </a:txBody>
                  <a:tcPr marL="29253" marR="29253" marT="29253" marB="29253">
                    <a:lnL w="9525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9549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>
                          <a:effectLst/>
                        </a:rPr>
                        <a:t>Курсы внеурочной деятельности</a:t>
                      </a:r>
                    </a:p>
                  </a:txBody>
                  <a:tcPr marL="29253" marR="29253" marT="29253" marB="29253">
                    <a:lnL w="9525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>
                          <a:effectLst/>
                        </a:rPr>
                        <a:t>Курсы внеурочной деятельности</a:t>
                      </a:r>
                    </a:p>
                  </a:txBody>
                  <a:tcPr marL="29253" marR="29253" marT="29253" marB="29253">
                    <a:lnL w="9525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6399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>
                          <a:effectLst/>
                        </a:rPr>
                        <a:t>Работа с родителями (законными представителями)</a:t>
                      </a:r>
                    </a:p>
                  </a:txBody>
                  <a:tcPr marL="29253" marR="29253" marT="29253" marB="29253">
                    <a:lnL w="9525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>
                          <a:effectLst/>
                        </a:rPr>
                        <a:t>Работа с родителями (законными представителями)</a:t>
                      </a:r>
                    </a:p>
                  </a:txBody>
                  <a:tcPr marL="29253" marR="29253" marT="29253" marB="29253">
                    <a:lnL w="9525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700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>
                          <a:effectLst/>
                        </a:rPr>
                        <a:t> </a:t>
                      </a:r>
                    </a:p>
                  </a:txBody>
                  <a:tcPr marL="29253" marR="29253" marT="29253" marB="29253">
                    <a:lnL w="9525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>
                          <a:effectLst/>
                        </a:rPr>
                        <a:t>Самоуправление</a:t>
                      </a:r>
                    </a:p>
                  </a:txBody>
                  <a:tcPr marL="29253" marR="29253" marT="29253" marB="29253">
                    <a:lnL w="9525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700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>
                          <a:effectLst/>
                        </a:rPr>
                        <a:t> </a:t>
                      </a:r>
                    </a:p>
                  </a:txBody>
                  <a:tcPr marL="29253" marR="29253" marT="29253" marB="29253">
                    <a:lnL w="9525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9525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>
                          <a:effectLst/>
                        </a:rPr>
                        <a:t>Профориентация</a:t>
                      </a:r>
                    </a:p>
                  </a:txBody>
                  <a:tcPr marL="29253" marR="29253" marT="29253" marB="29253">
                    <a:lnL w="9525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9525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5495">
                <a:tc rowSpan="7">
                  <a:txBody>
                    <a:bodyPr/>
                    <a:lstStyle/>
                    <a:p>
                      <a:pPr algn="ctr" fontAlgn="t"/>
                      <a:r>
                        <a:rPr lang="ru-RU" sz="1400">
                          <a:effectLst/>
                        </a:rPr>
                        <a:t>Вариативные</a:t>
                      </a:r>
                    </a:p>
                  </a:txBody>
                  <a:tcPr marL="29253" marR="29253" marT="29253" marB="29253">
                    <a:lnL w="9525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>
                          <a:effectLst/>
                        </a:rPr>
                        <a:t>Ключевые общешкольные дела</a:t>
                      </a:r>
                    </a:p>
                  </a:txBody>
                  <a:tcPr marL="29253" marR="29253" marT="29253" marB="29253">
                    <a:lnL w="9525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>
                          <a:effectLst/>
                        </a:rPr>
                        <a:t>Ключевые общешкольные дела</a:t>
                      </a:r>
                    </a:p>
                  </a:txBody>
                  <a:tcPr marL="29253" marR="29253" marT="29253" marB="29253">
                    <a:lnL w="9525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39549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>
                          <a:effectLst/>
                        </a:rPr>
                        <a:t>Детские общественные объединения</a:t>
                      </a:r>
                    </a:p>
                  </a:txBody>
                  <a:tcPr marL="29253" marR="29253" marT="29253" marB="29253">
                    <a:lnL w="9525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>
                          <a:effectLst/>
                        </a:rPr>
                        <a:t>Детские общественные объединения</a:t>
                      </a:r>
                    </a:p>
                  </a:txBody>
                  <a:tcPr marL="29253" marR="29253" marT="29253" marB="29253">
                    <a:lnL w="9525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700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>
                          <a:effectLst/>
                        </a:rPr>
                        <a:t>Школьные медиа</a:t>
                      </a:r>
                    </a:p>
                  </a:txBody>
                  <a:tcPr marL="29253" marR="29253" marT="29253" marB="29253">
                    <a:lnL w="9525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>
                          <a:effectLst/>
                        </a:rPr>
                        <a:t>Школьные медиа</a:t>
                      </a:r>
                    </a:p>
                  </a:txBody>
                  <a:tcPr marL="29253" marR="29253" marT="29253" marB="29253">
                    <a:lnL w="9525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9549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>
                          <a:effectLst/>
                        </a:rPr>
                        <a:t>Экскурсии, экспедиции, походы</a:t>
                      </a:r>
                    </a:p>
                  </a:txBody>
                  <a:tcPr marL="29253" marR="29253" marT="29253" marB="29253">
                    <a:lnL w="9525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>
                          <a:effectLst/>
                        </a:rPr>
                        <a:t>Экскурсии, экспедиции, походы</a:t>
                      </a:r>
                    </a:p>
                  </a:txBody>
                  <a:tcPr marL="29253" marR="29253" marT="29253" marB="29253">
                    <a:lnL w="9525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9549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>
                          <a:effectLst/>
                        </a:rPr>
                        <a:t>Организация предметно-эстетической среды</a:t>
                      </a:r>
                    </a:p>
                  </a:txBody>
                  <a:tcPr marL="29253" marR="29253" marT="29253" marB="29253">
                    <a:lnL w="9525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>
                          <a:effectLst/>
                        </a:rPr>
                        <a:t>Организация предметно-эстетической среды</a:t>
                      </a:r>
                    </a:p>
                  </a:txBody>
                  <a:tcPr marL="29253" marR="29253" marT="29253" marB="29253">
                    <a:lnL w="9525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700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>
                          <a:effectLst/>
                        </a:rPr>
                        <a:t>Самоуправление</a:t>
                      </a:r>
                    </a:p>
                  </a:txBody>
                  <a:tcPr marL="29253" marR="29253" marT="29253" marB="29253">
                    <a:lnL w="9525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>
                          <a:effectLst/>
                        </a:rPr>
                        <a:t> </a:t>
                      </a:r>
                    </a:p>
                  </a:txBody>
                  <a:tcPr marL="29253" marR="29253" marT="29253" marB="29253">
                    <a:lnL w="9525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700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dirty="0">
                          <a:effectLst/>
                        </a:rPr>
                        <a:t>Профориентация</a:t>
                      </a:r>
                    </a:p>
                  </a:txBody>
                  <a:tcPr marL="29253" marR="29253" marT="29253" marB="29253">
                    <a:lnL w="9525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9525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dirty="0">
                          <a:effectLst/>
                        </a:rPr>
                        <a:t> </a:t>
                      </a:r>
                    </a:p>
                  </a:txBody>
                  <a:tcPr marL="29253" marR="29253" marT="29253" marB="29253">
                    <a:lnL w="9525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9525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366706512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 fontScale="90000"/>
          </a:bodyPr>
          <a:lstStyle/>
          <a:p>
            <a:r>
              <a:rPr lang="ru-RU" b="1" dirty="0"/>
              <a:t>Модуль «Школьный урок</a:t>
            </a:r>
            <a:r>
              <a:rPr lang="ru-RU" b="1" dirty="0" smtClean="0"/>
              <a:t>»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4117990290"/>
              </p:ext>
            </p:extLst>
          </p:nvPr>
        </p:nvGraphicFramePr>
        <p:xfrm>
          <a:off x="323528" y="1123930"/>
          <a:ext cx="8640960" cy="5756063"/>
        </p:xfrm>
        <a:graphic>
          <a:graphicData uri="http://schemas.openxmlformats.org/drawingml/2006/table">
            <a:tbl>
              <a:tblPr firstRow="1" firstCol="1" bandRow="1">
                <a:tableStyleId>{616DA210-FB5B-4158-B5E0-FEB733F419BA}</a:tableStyleId>
              </a:tblPr>
              <a:tblGrid>
                <a:gridCol w="2736304"/>
                <a:gridCol w="5904656"/>
              </a:tblGrid>
              <a:tr h="366868">
                <a:tc>
                  <a:txBody>
                    <a:bodyPr/>
                    <a:lstStyle/>
                    <a:p>
                      <a:pPr algn="ctr">
                        <a:lnSpc>
                          <a:spcPts val="1275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Аспекты деятельности педагога при подготовке и проведении урока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581" marR="35581" marT="35581" marB="35581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75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Виды и формы воспитательной деятельности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581" marR="35581" marT="35581" marB="35581"/>
                </a:tc>
              </a:tr>
              <a:tr h="3043060">
                <a:tc>
                  <a:txBody>
                    <a:bodyPr/>
                    <a:lstStyle/>
                    <a:p>
                      <a:pPr>
                        <a:lnSpc>
                          <a:spcPts val="1275"/>
                        </a:lnSpc>
                        <a:spcAft>
                          <a:spcPts val="750"/>
                        </a:spcAft>
                      </a:pPr>
                      <a:r>
                        <a:rPr lang="ru-RU" sz="1200">
                          <a:effectLst/>
                        </a:rPr>
                        <a:t>Создать атмосферу доверия к учителю, интереса к предмету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581" marR="35581" marT="35581" marB="35581"/>
                </a:tc>
                <a:tc>
                  <a:txBody>
                    <a:bodyPr/>
                    <a:lstStyle/>
                    <a:p>
                      <a:pPr>
                        <a:lnSpc>
                          <a:spcPts val="1275"/>
                        </a:lnSpc>
                        <a:spcAft>
                          <a:spcPts val="750"/>
                        </a:spcAft>
                      </a:pPr>
                      <a:r>
                        <a:rPr lang="ru-RU" sz="1200">
                          <a:effectLst/>
                        </a:rPr>
                        <a:t>Неформальное общение учителя и ученика вне урока.</a:t>
                      </a:r>
                      <a:endParaRPr lang="ru-RU" sz="1400">
                        <a:effectLst/>
                      </a:endParaRPr>
                    </a:p>
                    <a:p>
                      <a:pPr>
                        <a:lnSpc>
                          <a:spcPts val="1275"/>
                        </a:lnSpc>
                        <a:spcAft>
                          <a:spcPts val="750"/>
                        </a:spcAft>
                      </a:pPr>
                      <a:r>
                        <a:rPr lang="ru-RU" sz="1200">
                          <a:effectLst/>
                        </a:rPr>
                        <a:t>Использование на уроках знакомых детям актуальных примеров из книг, мультфильмов, игр.</a:t>
                      </a:r>
                      <a:endParaRPr lang="ru-RU" sz="1400">
                        <a:effectLst/>
                      </a:endParaRPr>
                    </a:p>
                    <a:p>
                      <a:pPr>
                        <a:lnSpc>
                          <a:spcPts val="1275"/>
                        </a:lnSpc>
                        <a:spcAft>
                          <a:spcPts val="750"/>
                        </a:spcAft>
                      </a:pPr>
                      <a:r>
                        <a:rPr lang="ru-RU" sz="1200">
                          <a:effectLst/>
                        </a:rPr>
                        <a:t>Использование потенциала юмора.</a:t>
                      </a:r>
                      <a:endParaRPr lang="ru-RU" sz="1400">
                        <a:effectLst/>
                      </a:endParaRPr>
                    </a:p>
                    <a:p>
                      <a:pPr>
                        <a:lnSpc>
                          <a:spcPts val="1275"/>
                        </a:lnSpc>
                        <a:spcAft>
                          <a:spcPts val="750"/>
                        </a:spcAft>
                      </a:pPr>
                      <a:r>
                        <a:rPr lang="ru-RU" sz="1200">
                          <a:effectLst/>
                        </a:rPr>
                        <a:t>Обращение к личному опыту учеников.</a:t>
                      </a:r>
                      <a:endParaRPr lang="ru-RU" sz="1400">
                        <a:effectLst/>
                      </a:endParaRPr>
                    </a:p>
                    <a:p>
                      <a:pPr>
                        <a:lnSpc>
                          <a:spcPts val="1275"/>
                        </a:lnSpc>
                        <a:spcAft>
                          <a:spcPts val="750"/>
                        </a:spcAft>
                      </a:pPr>
                      <a:r>
                        <a:rPr lang="ru-RU" sz="1200">
                          <a:effectLst/>
                        </a:rPr>
                        <a:t>Внимание к интересам, увлечениям, позитивным особенностям, успехам учеников.</a:t>
                      </a:r>
                      <a:endParaRPr lang="ru-RU" sz="1400">
                        <a:effectLst/>
                      </a:endParaRPr>
                    </a:p>
                    <a:p>
                      <a:pPr>
                        <a:lnSpc>
                          <a:spcPts val="1275"/>
                        </a:lnSpc>
                        <a:spcAft>
                          <a:spcPts val="750"/>
                        </a:spcAft>
                      </a:pPr>
                      <a:r>
                        <a:rPr lang="ru-RU" sz="1200">
                          <a:effectLst/>
                        </a:rPr>
                        <a:t>Проявление участия, заботы к ученику.</a:t>
                      </a:r>
                      <a:endParaRPr lang="ru-RU" sz="1400">
                        <a:effectLst/>
                      </a:endParaRPr>
                    </a:p>
                    <a:p>
                      <a:pPr>
                        <a:lnSpc>
                          <a:spcPts val="1275"/>
                        </a:lnSpc>
                        <a:spcAft>
                          <a:spcPts val="750"/>
                        </a:spcAft>
                      </a:pPr>
                      <a:r>
                        <a:rPr lang="ru-RU" sz="1200">
                          <a:effectLst/>
                        </a:rPr>
                        <a:t>Создание фантазийных миров и воображаемых ситуаций на уроке.</a:t>
                      </a:r>
                      <a:endParaRPr lang="ru-RU" sz="1400">
                        <a:effectLst/>
                      </a:endParaRPr>
                    </a:p>
                    <a:p>
                      <a:pPr>
                        <a:lnSpc>
                          <a:spcPts val="1275"/>
                        </a:lnSpc>
                        <a:spcAft>
                          <a:spcPts val="750"/>
                        </a:spcAft>
                      </a:pPr>
                      <a:r>
                        <a:rPr lang="ru-RU" sz="1200">
                          <a:effectLst/>
                        </a:rPr>
                        <a:t>Создание привлекательных традиций класса/кабинета/урока.</a:t>
                      </a:r>
                      <a:endParaRPr lang="ru-RU" sz="1400">
                        <a:effectLst/>
                      </a:endParaRPr>
                    </a:p>
                    <a:p>
                      <a:pPr>
                        <a:lnSpc>
                          <a:spcPts val="1275"/>
                        </a:lnSpc>
                        <a:spcAft>
                          <a:spcPts val="750"/>
                        </a:spcAft>
                      </a:pPr>
                      <a:r>
                        <a:rPr lang="ru-RU" sz="1200">
                          <a:effectLst/>
                        </a:rPr>
                        <a:t>Признание ошибок учителем.</a:t>
                      </a:r>
                      <a:endParaRPr lang="ru-RU" sz="1400">
                        <a:effectLst/>
                      </a:endParaRPr>
                    </a:p>
                    <a:p>
                      <a:pPr>
                        <a:lnSpc>
                          <a:spcPts val="1275"/>
                        </a:lnSpc>
                        <a:spcAft>
                          <a:spcPts val="750"/>
                        </a:spcAft>
                      </a:pPr>
                      <a:r>
                        <a:rPr lang="ru-RU" sz="1200">
                          <a:effectLst/>
                        </a:rPr>
                        <a:t>Тщательная подготовка к уроку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581" marR="35581" marT="35581" marB="35581"/>
                </a:tc>
              </a:tr>
              <a:tr h="1253922">
                <a:tc>
                  <a:txBody>
                    <a:bodyPr/>
                    <a:lstStyle/>
                    <a:p>
                      <a:pPr>
                        <a:lnSpc>
                          <a:spcPts val="1275"/>
                        </a:lnSpc>
                        <a:spcAft>
                          <a:spcPts val="750"/>
                        </a:spcAft>
                      </a:pPr>
                      <a:r>
                        <a:rPr lang="ru-RU" sz="1200">
                          <a:effectLst/>
                        </a:rPr>
                        <a:t>Подобрать воспитывающее содержание урока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581" marR="35581" marT="35581" marB="35581"/>
                </a:tc>
                <a:tc>
                  <a:txBody>
                    <a:bodyPr/>
                    <a:lstStyle/>
                    <a:p>
                      <a:pPr>
                        <a:lnSpc>
                          <a:spcPts val="1275"/>
                        </a:lnSpc>
                        <a:spcAft>
                          <a:spcPts val="750"/>
                        </a:spcAft>
                      </a:pPr>
                      <a:r>
                        <a:rPr lang="ru-RU" sz="1200">
                          <a:effectLst/>
                        </a:rPr>
                        <a:t>Включение в урок воспитывающей информации, организация работы с ней, побуждение к обсуждению, высказыванию мнений и формулировке собственного отношения к ней.</a:t>
                      </a:r>
                      <a:endParaRPr lang="ru-RU" sz="1400">
                        <a:effectLst/>
                      </a:endParaRPr>
                    </a:p>
                    <a:p>
                      <a:pPr>
                        <a:lnSpc>
                          <a:spcPts val="1275"/>
                        </a:lnSpc>
                        <a:spcAft>
                          <a:spcPts val="750"/>
                        </a:spcAft>
                      </a:pPr>
                      <a:r>
                        <a:rPr lang="ru-RU" sz="1200">
                          <a:effectLst/>
                        </a:rPr>
                        <a:t>Привлечение внимания учеников к нравственным проблемам, связанным с материалом урока.</a:t>
                      </a:r>
                      <a:endParaRPr lang="ru-RU" sz="1400">
                        <a:effectLst/>
                      </a:endParaRPr>
                    </a:p>
                    <a:p>
                      <a:pPr>
                        <a:lnSpc>
                          <a:spcPts val="1275"/>
                        </a:lnSpc>
                        <a:spcAft>
                          <a:spcPts val="750"/>
                        </a:spcAft>
                      </a:pPr>
                      <a:r>
                        <a:rPr lang="ru-RU" sz="1200">
                          <a:effectLst/>
                        </a:rPr>
                        <a:t>Привлечение внимания учеников к проблемам общества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581" marR="35581" marT="35581" marB="35581"/>
                </a:tc>
              </a:tr>
              <a:tr h="881579">
                <a:tc>
                  <a:txBody>
                    <a:bodyPr/>
                    <a:lstStyle/>
                    <a:p>
                      <a:pPr>
                        <a:lnSpc>
                          <a:spcPts val="1275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Использовать активные формы организации учебной деятельности на уроке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581" marR="35581" marT="35581" marB="35581"/>
                </a:tc>
                <a:tc>
                  <a:txBody>
                    <a:bodyPr/>
                    <a:lstStyle/>
                    <a:p>
                      <a:pPr>
                        <a:lnSpc>
                          <a:spcPts val="1275"/>
                        </a:lnSpc>
                        <a:spcAft>
                          <a:spcPts val="750"/>
                        </a:spcAft>
                      </a:pPr>
                      <a:r>
                        <a:rPr lang="ru-RU" sz="1200" dirty="0">
                          <a:effectLst/>
                        </a:rPr>
                        <a:t>Интерактивные формы организации деятельности: учебные дискуссии, викторины, ролевые, деловые и настольные игры и т. п.</a:t>
                      </a:r>
                      <a:endParaRPr lang="ru-RU" sz="1400" dirty="0">
                        <a:effectLst/>
                      </a:endParaRPr>
                    </a:p>
                    <a:p>
                      <a:pPr>
                        <a:lnSpc>
                          <a:spcPts val="1275"/>
                        </a:lnSpc>
                        <a:spcAft>
                          <a:spcPts val="750"/>
                        </a:spcAft>
                      </a:pPr>
                      <a:r>
                        <a:rPr lang="ru-RU" sz="1200" dirty="0">
                          <a:effectLst/>
                        </a:rPr>
                        <a:t>Организация исследовательской и проектной деятельности учеников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581" marR="35581" marT="35581" marB="35581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23711387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200" b="1" i="1" dirty="0"/>
              <a:t>Рабочая программа воспитания входит в содержательный раздел ООП НОО и ООО</a:t>
            </a:r>
            <a:r>
              <a:rPr lang="ru-RU" sz="3200" b="1" i="1" dirty="0" smtClean="0"/>
              <a:t>.</a:t>
            </a:r>
            <a:br>
              <a:rPr lang="ru-RU" sz="3200" b="1" i="1" dirty="0" smtClean="0"/>
            </a:br>
            <a:r>
              <a:rPr lang="ru-RU" sz="3200" b="1" i="1" dirty="0"/>
              <a:t>(</a:t>
            </a:r>
            <a:r>
              <a:rPr lang="ru-RU" sz="3200" b="1" i="1" dirty="0">
                <a:hlinkClick r:id="rId2"/>
              </a:rPr>
              <a:t>п. 31.3 ФГОС НОО</a:t>
            </a:r>
            <a:r>
              <a:rPr lang="ru-RU" sz="3200" b="1" i="1" dirty="0"/>
              <a:t>, </a:t>
            </a:r>
            <a:r>
              <a:rPr lang="ru-RU" sz="3200" b="1" i="1" dirty="0">
                <a:hlinkClick r:id="rId2"/>
              </a:rPr>
              <a:t>п. 32.3 ФГОС ООО</a:t>
            </a:r>
            <a:r>
              <a:rPr lang="ru-RU" sz="3200" b="1" i="1" dirty="0"/>
              <a:t>)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sz="2800" dirty="0"/>
              <a:t>По ФГОС-2021 она должна состоять из четырех разделов:</a:t>
            </a:r>
          </a:p>
          <a:p>
            <a:pPr lvl="0"/>
            <a:r>
              <a:rPr lang="ru-RU" sz="2800" dirty="0"/>
              <a:t>анализ воспитательного процесса в Организации;</a:t>
            </a:r>
          </a:p>
          <a:p>
            <a:pPr lvl="0"/>
            <a:r>
              <a:rPr lang="ru-RU" sz="2800" dirty="0"/>
              <a:t>цель и задачи воспитания обучающихся;</a:t>
            </a:r>
          </a:p>
          <a:p>
            <a:pPr lvl="0"/>
            <a:r>
              <a:rPr lang="ru-RU" sz="2800" dirty="0"/>
              <a:t>виды, формы и содержание воспитательной деятельности с учетом специфики Организации, интересов субъектов воспитания, тематики учебных модулей;</a:t>
            </a:r>
          </a:p>
          <a:p>
            <a:pPr lvl="0"/>
            <a:r>
              <a:rPr lang="ru-RU" sz="2800" dirty="0"/>
              <a:t>система поощрения социальной успешности и проявлений активной жизненной позиции обучающихся.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8302692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85728"/>
            <a:ext cx="8229600" cy="1071570"/>
          </a:xfrm>
        </p:spPr>
        <p:txBody>
          <a:bodyPr>
            <a:normAutofit fontScale="90000"/>
          </a:bodyPr>
          <a:lstStyle/>
          <a:p>
            <a:r>
              <a:rPr lang="ru-RU" b="1" dirty="0"/>
              <a:t>Требования к структуре рабочей программы </a:t>
            </a:r>
            <a:r>
              <a:rPr lang="ru-RU" b="1" dirty="0" smtClean="0"/>
              <a:t>воспитания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3043000043"/>
              </p:ext>
            </p:extLst>
          </p:nvPr>
        </p:nvGraphicFramePr>
        <p:xfrm>
          <a:off x="457200" y="1556792"/>
          <a:ext cx="8229600" cy="4896543"/>
        </p:xfrm>
        <a:graphic>
          <a:graphicData uri="http://schemas.openxmlformats.org/drawingml/2006/table">
            <a:tbl>
              <a:tblPr firstRow="1" firstCol="1" bandRow="1">
                <a:tableStyleId>{9D7B26C5-4107-4FEC-AEDC-1716B250A1EF}</a:tableStyleId>
              </a:tblPr>
              <a:tblGrid>
                <a:gridCol w="514400"/>
                <a:gridCol w="3816424"/>
                <a:gridCol w="3898776"/>
              </a:tblGrid>
              <a:tr h="581446">
                <a:tc rowSpan="2">
                  <a:txBody>
                    <a:bodyPr/>
                    <a:lstStyle/>
                    <a:p>
                      <a:pPr>
                        <a:lnSpc>
                          <a:spcPts val="1275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Номер раздела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ts val="1275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Название раздела рабочей программы воспитания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77789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1275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Старый ФГОС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/>
                </a:tc>
                <a:tc>
                  <a:txBody>
                    <a:bodyPr/>
                    <a:lstStyle/>
                    <a:p>
                      <a:pPr>
                        <a:lnSpc>
                          <a:spcPts val="1275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Новый ФГОС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/>
                </a:tc>
              </a:tr>
              <a:tr h="599278">
                <a:tc>
                  <a:txBody>
                    <a:bodyPr/>
                    <a:lstStyle/>
                    <a:p>
                      <a:pPr>
                        <a:lnSpc>
                          <a:spcPts val="1275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1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/>
                </a:tc>
                <a:tc>
                  <a:txBody>
                    <a:bodyPr/>
                    <a:lstStyle/>
                    <a:p>
                      <a:pPr>
                        <a:lnSpc>
                          <a:spcPts val="1275"/>
                        </a:lnSpc>
                        <a:spcAft>
                          <a:spcPts val="750"/>
                        </a:spcAft>
                      </a:pPr>
                      <a:r>
                        <a:rPr lang="ru-RU" sz="1600" dirty="0">
                          <a:effectLst/>
                        </a:rPr>
                        <a:t>Описание особенностей воспитательного процесса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/>
                </a:tc>
                <a:tc>
                  <a:txBody>
                    <a:bodyPr/>
                    <a:lstStyle/>
                    <a:p>
                      <a:pPr>
                        <a:lnSpc>
                          <a:spcPts val="1275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Анализ воспитательного процесса в организации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/>
                </a:tc>
              </a:tr>
              <a:tr h="599278">
                <a:tc>
                  <a:txBody>
                    <a:bodyPr/>
                    <a:lstStyle/>
                    <a:p>
                      <a:pPr>
                        <a:lnSpc>
                          <a:spcPts val="1275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2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/>
                </a:tc>
                <a:tc>
                  <a:txBody>
                    <a:bodyPr/>
                    <a:lstStyle/>
                    <a:p>
                      <a:pPr>
                        <a:lnSpc>
                          <a:spcPts val="1275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Цель и задачи воспитания обучающихся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/>
                </a:tc>
                <a:tc>
                  <a:txBody>
                    <a:bodyPr/>
                    <a:lstStyle/>
                    <a:p>
                      <a:pPr>
                        <a:lnSpc>
                          <a:spcPts val="1275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Без изменений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/>
                </a:tc>
              </a:tr>
              <a:tr h="1359339">
                <a:tc>
                  <a:txBody>
                    <a:bodyPr/>
                    <a:lstStyle/>
                    <a:p>
                      <a:pPr>
                        <a:lnSpc>
                          <a:spcPts val="1275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3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/>
                </a:tc>
                <a:tc>
                  <a:txBody>
                    <a:bodyPr/>
                    <a:lstStyle/>
                    <a:p>
                      <a:pPr>
                        <a:lnSpc>
                          <a:spcPts val="1275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Виды, формы и содержание совместной деятельности педагогических работников, обучающихся и социальных партнеров организации, осуществляющей образовательную деятельность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/>
                </a:tc>
                <a:tc>
                  <a:txBody>
                    <a:bodyPr/>
                    <a:lstStyle/>
                    <a:p>
                      <a:pPr>
                        <a:lnSpc>
                          <a:spcPts val="1275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Виды, формы и содержание воспитательной деятельности с учетом специфики организации, интересов субъекта воспитания, тематики учебных модулей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/>
                </a:tc>
              </a:tr>
              <a:tr h="979309">
                <a:tc>
                  <a:txBody>
                    <a:bodyPr/>
                    <a:lstStyle/>
                    <a:p>
                      <a:pPr>
                        <a:lnSpc>
                          <a:spcPts val="1275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4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/>
                </a:tc>
                <a:tc>
                  <a:txBody>
                    <a:bodyPr/>
                    <a:lstStyle/>
                    <a:p>
                      <a:pPr>
                        <a:lnSpc>
                          <a:spcPts val="1275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Основные направления самоанализа воспитательной работы в организации, осуществляющей образовательную деятельность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/>
                </a:tc>
                <a:tc>
                  <a:txBody>
                    <a:bodyPr/>
                    <a:lstStyle/>
                    <a:p>
                      <a:pPr>
                        <a:lnSpc>
                          <a:spcPts val="1275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Система поощрения социальной успешности и проявлений активной жизненной позиции обучающихся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22550486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642918"/>
            <a:ext cx="8229600" cy="5483245"/>
          </a:xfrm>
        </p:spPr>
        <p:txBody>
          <a:bodyPr>
            <a:normAutofit/>
          </a:bodyPr>
          <a:lstStyle/>
          <a:p>
            <a:r>
              <a:rPr lang="ru-RU" dirty="0"/>
              <a:t>ФГОС предписывают, что школы должны учитывать </a:t>
            </a:r>
            <a:r>
              <a:rPr lang="ru-RU" dirty="0">
                <a:hlinkClick r:id="rId2"/>
              </a:rPr>
              <a:t>примерные программы НОО и ООО</a:t>
            </a:r>
            <a:r>
              <a:rPr lang="ru-RU" dirty="0"/>
              <a:t>, в том числе и примерную программу воспитания при разработке собственной (</a:t>
            </a:r>
            <a:r>
              <a:rPr lang="ru-RU" dirty="0">
                <a:hlinkClick r:id="rId2"/>
              </a:rPr>
              <a:t>п. 13 ФГОС НОО</a:t>
            </a:r>
            <a:r>
              <a:rPr lang="ru-RU" dirty="0"/>
              <a:t>, </a:t>
            </a:r>
            <a:r>
              <a:rPr lang="ru-RU" dirty="0">
                <a:hlinkClick r:id="rId2"/>
              </a:rPr>
              <a:t>п. 12 ФГОС ООО</a:t>
            </a:r>
            <a:r>
              <a:rPr lang="ru-RU" dirty="0"/>
              <a:t>). При этом школа может и не разрабатывать собственную программу воспитания, а взять в работу этот документ из ПООП. Такое правило содержит </a:t>
            </a:r>
            <a:r>
              <a:rPr lang="ru-RU" dirty="0">
                <a:hlinkClick r:id="rId2"/>
              </a:rPr>
              <a:t>пункт 7.2</a:t>
            </a:r>
            <a:r>
              <a:rPr lang="ru-RU" dirty="0"/>
              <a:t> статьи 12 Федерального закона от 29.12.2012 № 273-ФЗ. </a:t>
            </a:r>
          </a:p>
        </p:txBody>
      </p:sp>
    </p:spTree>
    <p:extLst>
      <p:ext uri="{BB962C8B-B14F-4D97-AF65-F5344CB8AC3E}">
        <p14:creationId xmlns:p14="http://schemas.microsoft.com/office/powerpoint/2010/main" xmlns="" val="7778095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800" dirty="0"/>
              <a:t>Требования ФГОС НОО к содержательному разделу ООП в части рабочей программы воспитания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ru-RU" sz="1600" dirty="0"/>
              <a:t>31.3. Рабочая программа воспитания должна быть направлена на развитие личности обучающихся, в том числе духовно-нравственное развитие, укрепление психического здоровья и физическое воспитание, достижение ими результатов освоения программы начального общего образования.</a:t>
            </a:r>
          </a:p>
          <a:p>
            <a:pPr marL="0" indent="0">
              <a:buNone/>
            </a:pPr>
            <a:r>
              <a:rPr lang="ru-RU" sz="1600" dirty="0"/>
              <a:t>Рабочая программа воспитания может иметь модульную структуру и включать:</a:t>
            </a:r>
          </a:p>
          <a:p>
            <a:pPr marL="0" indent="0">
              <a:buNone/>
            </a:pPr>
            <a:r>
              <a:rPr lang="ru-RU" sz="1600" dirty="0"/>
              <a:t> – анализ воспитательного процесса в Организации;</a:t>
            </a:r>
          </a:p>
          <a:p>
            <a:pPr marL="0" indent="0">
              <a:buNone/>
            </a:pPr>
            <a:r>
              <a:rPr lang="ru-RU" sz="1600" dirty="0"/>
              <a:t> – цель и задачи воспитания обучающихся;</a:t>
            </a:r>
          </a:p>
          <a:p>
            <a:pPr marL="0" indent="0">
              <a:buNone/>
            </a:pPr>
            <a:r>
              <a:rPr lang="ru-RU" sz="1600" dirty="0"/>
              <a:t> – виды, формы и содержание воспитательной деятельности с учетом специфики Организации, интересов субъектов воспитания, тематики учебных модулей;</a:t>
            </a:r>
          </a:p>
          <a:p>
            <a:pPr marL="0" indent="0">
              <a:buNone/>
            </a:pPr>
            <a:r>
              <a:rPr lang="ru-RU" sz="1600" dirty="0"/>
              <a:t> – систему поощрения социальной успешности и проявлений активной жизненной позиции обучающихся.</a:t>
            </a:r>
          </a:p>
          <a:p>
            <a:pPr marL="0" indent="0">
              <a:buNone/>
            </a:pPr>
            <a:r>
              <a:rPr lang="ru-RU" sz="1600" dirty="0"/>
              <a:t>Рабочая программа воспитания реализуется в единстве урочной и внеурочной деятельности, осуществляемой Организацией совместно с семьей и другими институтами воспитания.</a:t>
            </a:r>
          </a:p>
          <a:p>
            <a:pPr marL="0" indent="0">
              <a:buNone/>
            </a:pPr>
            <a:r>
              <a:rPr lang="ru-RU" sz="1600" dirty="0"/>
              <a:t>Рабочая программа воспитания должна предусматривать приобщение обучающихся к российским традиционным духовным ценностям, включая культурные ценности своей этнической группы, правилам и нормам поведения в российском обществе</a:t>
            </a:r>
            <a:r>
              <a:rPr lang="ru-RU" sz="1600" dirty="0" smtClean="0"/>
              <a:t>.</a:t>
            </a:r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xmlns="" val="19245496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457200" y="214290"/>
            <a:ext cx="8229600" cy="1000132"/>
          </a:xfrm>
        </p:spPr>
        <p:txBody>
          <a:bodyPr>
            <a:normAutofit fontScale="90000"/>
          </a:bodyPr>
          <a:lstStyle/>
          <a:p>
            <a:r>
              <a:rPr lang="ru-RU" sz="3100" dirty="0" smtClean="0"/>
              <a:t>Требования </a:t>
            </a:r>
            <a:r>
              <a:rPr lang="ru-RU" sz="3100" dirty="0"/>
              <a:t>ФГОС ООО к содержательному разделу ООП в части рабочей программы воспитания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214422"/>
            <a:ext cx="8964488" cy="578647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1100" dirty="0"/>
              <a:t>32.3. Рабочая программа воспитания должна быть направлена на развитие личности обучающихся, в том числе духовно-нравственное развитие, укрепление психического здоровья и физическое воспитание, достижение ими результатов освоения программы основного общего образования.</a:t>
            </a:r>
          </a:p>
          <a:p>
            <a:pPr marL="0" indent="0">
              <a:buNone/>
            </a:pPr>
            <a:r>
              <a:rPr lang="ru-RU" sz="1100" dirty="0"/>
              <a:t>Рабочая программа воспитания может иметь модульную структуру и включать:</a:t>
            </a:r>
          </a:p>
          <a:p>
            <a:pPr marL="0" indent="0">
              <a:buNone/>
            </a:pPr>
            <a:r>
              <a:rPr lang="ru-RU" sz="1100" dirty="0"/>
              <a:t>– анализ воспитательного процесса в Организации;</a:t>
            </a:r>
          </a:p>
          <a:p>
            <a:pPr marL="0" indent="0">
              <a:buNone/>
            </a:pPr>
            <a:r>
              <a:rPr lang="ru-RU" sz="1100" dirty="0"/>
              <a:t>– цель и задачи воспитания обучающихся;</a:t>
            </a:r>
          </a:p>
          <a:p>
            <a:pPr marL="0" indent="0">
              <a:buNone/>
            </a:pPr>
            <a:r>
              <a:rPr lang="ru-RU" sz="1100" dirty="0"/>
              <a:t>– виды, формы и содержание воспитательной деятельности с учетом специфики Организации, интересов субъектов воспитания, тематики модулей;</a:t>
            </a:r>
          </a:p>
          <a:p>
            <a:pPr marL="0" indent="0">
              <a:buNone/>
            </a:pPr>
            <a:r>
              <a:rPr lang="ru-RU" sz="1100" dirty="0"/>
              <a:t>– систему поощрения социальной успешности и проявлений активной жизненной позиции обучающихся.</a:t>
            </a:r>
          </a:p>
          <a:p>
            <a:pPr marL="0" indent="0">
              <a:buNone/>
            </a:pPr>
            <a:r>
              <a:rPr lang="ru-RU" sz="1100" dirty="0"/>
              <a:t>Рабочая программа воспитания должна обеспечивать:</a:t>
            </a:r>
          </a:p>
          <a:p>
            <a:pPr marL="0" indent="0">
              <a:buNone/>
            </a:pPr>
            <a:r>
              <a:rPr lang="ru-RU" sz="1100" dirty="0"/>
              <a:t> – создание целостной образовательной среды, включающей урочную и внеурочную деятельность, реализацию комплекса воспитательных мероприятий на уровне Организации, класса, занятия в творческих объединениях по интересам, культурные и социальные практики с учетом историко-культурной и этнической специфики региона, потребностей обучающихся, родителей (законных представителей) несовершеннолетних обучающихся;</a:t>
            </a:r>
          </a:p>
          <a:p>
            <a:pPr marL="0" indent="0">
              <a:buNone/>
            </a:pPr>
            <a:r>
              <a:rPr lang="ru-RU" sz="1100" dirty="0"/>
              <a:t> – целостность и единство воспитательных воздействий на обучающегося, реализацию возможности социальных проб, самореализацию и самоорганизацию обучающихся, практическую подготовку;</a:t>
            </a:r>
          </a:p>
          <a:p>
            <a:pPr marL="0" indent="0">
              <a:buNone/>
            </a:pPr>
            <a:r>
              <a:rPr lang="ru-RU" sz="1100" dirty="0"/>
              <a:t> – содействие развитию педагогической компетентности родителей (законных представителей) несовершеннолетних обучающихся в целях осуществления социализации обучающихся в семье;</a:t>
            </a:r>
          </a:p>
          <a:p>
            <a:pPr marL="0" indent="0">
              <a:buNone/>
            </a:pPr>
            <a:r>
              <a:rPr lang="ru-RU" sz="1100" dirty="0"/>
              <a:t> – учет социальных потребностей семей обучающихся;</a:t>
            </a:r>
          </a:p>
          <a:p>
            <a:pPr marL="0" indent="0">
              <a:buNone/>
            </a:pPr>
            <a:r>
              <a:rPr lang="ru-RU" sz="1100" dirty="0"/>
              <a:t> – совместную деятельность обучающихся с родителями (законными представителями);</a:t>
            </a:r>
          </a:p>
          <a:p>
            <a:pPr marL="0" indent="0">
              <a:buNone/>
            </a:pPr>
            <a:r>
              <a:rPr lang="ru-RU" sz="1100" dirty="0"/>
              <a:t> – организацию личностно значимой и общественно приемлемой деятельности для формирования у обучающихся российской гражданской идентичности, осознания сопричастности социально позитивным духовным ценностям и традициям своей семьи, этнической и (или) социокультурной группы, родного края, уважения к ценностям других культур;</a:t>
            </a:r>
          </a:p>
          <a:p>
            <a:pPr marL="0" indent="0">
              <a:buNone/>
            </a:pPr>
            <a:r>
              <a:rPr lang="ru-RU" sz="1100" dirty="0"/>
              <a:t> – создание условий для развития и реализации интереса обучающихся к саморазвитию, самостоятельности и самообразованию на основе рефлексии деятельности и личностного самопознания; самоорганизации жизнедеятельности; формирования позитивной самооценки, самоуважению; поиска социально приемлемых способов </a:t>
            </a:r>
            <a:r>
              <a:rPr lang="ru-RU" sz="1100" dirty="0" err="1"/>
              <a:t>деятельностной</a:t>
            </a:r>
            <a:r>
              <a:rPr lang="ru-RU" sz="1100" dirty="0"/>
              <a:t> реализации личностного потенциала;</a:t>
            </a:r>
          </a:p>
          <a:p>
            <a:pPr marL="0" indent="0">
              <a:buNone/>
            </a:pPr>
            <a:r>
              <a:rPr lang="ru-RU" sz="1100" dirty="0"/>
              <a:t> – формирование у обучающихся личностных компетенций, внутренней позиции личности, необходимых для конструктивного, успешного и ответственного поведения в обществе с учетом правовых норм, установок уважительного отношения к своему праву и правам других людей на собственное мнение, личные убеждения; закрепление у них знаний о нормах и правилах поведения в обществе, социальных ролях человека (обучающийся, работник, гражданин, член семьи), способствующих подготовке к жизни в обществе, активное неприятие идеологии экстремизма и терроризма;</a:t>
            </a:r>
          </a:p>
          <a:p>
            <a:endParaRPr lang="ru-RU" sz="1100" dirty="0"/>
          </a:p>
        </p:txBody>
      </p:sp>
    </p:spTree>
    <p:extLst>
      <p:ext uri="{BB962C8B-B14F-4D97-AF65-F5344CB8AC3E}">
        <p14:creationId xmlns:p14="http://schemas.microsoft.com/office/powerpoint/2010/main" xmlns="" val="25504460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116632"/>
            <a:ext cx="8229600" cy="792088"/>
          </a:xfrm>
        </p:spPr>
        <p:txBody>
          <a:bodyPr>
            <a:normAutofit/>
          </a:bodyPr>
          <a:lstStyle/>
          <a:p>
            <a:r>
              <a:rPr lang="ru-RU" sz="2400" dirty="0" smtClean="0"/>
              <a:t>Требования </a:t>
            </a:r>
            <a:r>
              <a:rPr lang="ru-RU" sz="2400" dirty="0"/>
              <a:t>ФГОС ООО к содержательному разделу ООП в части рабочей программы воспитания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908720"/>
            <a:ext cx="8784976" cy="594928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1050" dirty="0"/>
              <a:t> – развитие у обучающихся опыта нравственно значимой деятельности, конструктивного социального поведения в соответствии с этическими нормами взаимоотношений с противоположным полом, со старшими и младшими, осознание и формирование знаний о семейных ценностях, профилактике семейного неблагополучия, принятие ценностей семьи, стремления к духовно-нравственному совершенствованию;</a:t>
            </a:r>
          </a:p>
          <a:p>
            <a:pPr marL="0" indent="0">
              <a:buNone/>
            </a:pPr>
            <a:r>
              <a:rPr lang="ru-RU" sz="1050" dirty="0"/>
              <a:t> – стимулирование интереса обучающихся к творческой и интеллектуальной деятельности, формирование у них целостного мировоззрения на основе научного, эстетического и практического познания устройства мира;</a:t>
            </a:r>
          </a:p>
          <a:p>
            <a:pPr marL="0" indent="0">
              <a:buNone/>
            </a:pPr>
            <a:r>
              <a:rPr lang="ru-RU" sz="1050" dirty="0"/>
              <a:t> – формирование представлений о современных угрозах для жизни и здоровья людей, в том числе в информационной сфере; навыков безопасного поведения на дорогах, в чрезвычайных ситуациях, содействие формированию у обучающихся убежденности в необходимости выбора здорового образа жизни, о вреде употребления алкоголя и </a:t>
            </a:r>
            <a:r>
              <a:rPr lang="ru-RU" sz="1050" dirty="0" err="1"/>
              <a:t>табакокурения</a:t>
            </a:r>
            <a:r>
              <a:rPr lang="ru-RU" sz="1050" dirty="0"/>
              <a:t>; осознание необходимости следования принципу предвидения последствий своего поведения;</a:t>
            </a:r>
          </a:p>
          <a:p>
            <a:pPr marL="0" indent="0">
              <a:buNone/>
            </a:pPr>
            <a:r>
              <a:rPr lang="ru-RU" sz="1050" dirty="0"/>
              <a:t> – условия для формирования у обучающихся способности противостоять негативным в отношении сохранения своего психического и физического здоровья воздействиям социальной среды, в том числе экстремистского, террористического, криминального и иного деструктивного характера;</a:t>
            </a:r>
          </a:p>
          <a:p>
            <a:pPr marL="0" indent="0">
              <a:buNone/>
            </a:pPr>
            <a:r>
              <a:rPr lang="ru-RU" sz="1050" dirty="0"/>
              <a:t> – создание условий для формирования у обучающихся установки на систематические занятия физической культурой и спортом, готовности к выбору индивидуальных режимов двигательной активности на основе осознания собственных возможностей; для осознанного отношения обучающихся к выбору индивидуального рациона здорового питания; для овладения обучающимися современными оздоровительными технологиями, в том числе на основе навыков личной гигиены; в целях недопущения употребления наркотических средств и психотропных веществ, профилактики инфекционных заболеваний;</a:t>
            </a:r>
          </a:p>
          <a:p>
            <a:pPr marL="0" indent="0">
              <a:buNone/>
            </a:pPr>
            <a:r>
              <a:rPr lang="ru-RU" sz="1050" dirty="0"/>
              <a:t> – осознание обучающимися взаимосвязи здоровья человека и экологического состояния окружающей его среды, роли экологической культуры в обеспечении личного и общественного здоровья; участие обучающихся в совместных с родителями (законными представителями) несовершеннолетних обучающихся видах деятельности, организуемых Организацией и формирующих экологическую культуру мышления и поведения;</a:t>
            </a:r>
          </a:p>
          <a:p>
            <a:pPr marL="0" indent="0">
              <a:buNone/>
            </a:pPr>
            <a:r>
              <a:rPr lang="ru-RU" sz="1050" dirty="0"/>
              <a:t> – формирование у обучающихся мотивации и уважения к труду, в том числе общественно полезному, и самообслуживанию, потребности к приобретению или выбору будущей профессии; организацию участия обучающихся в благоустройстве класса, Организации, населенного пункта, в котором они проживают;</a:t>
            </a:r>
          </a:p>
          <a:p>
            <a:pPr marL="0" indent="0">
              <a:buNone/>
            </a:pPr>
            <a:r>
              <a:rPr lang="ru-RU" sz="1050" dirty="0"/>
              <a:t> – информированность обучающихся об особенностях различных сфер профессиональной деятельности, в том числе с учетом имеющихся потребностей в профессиональных кадрах на местном, региональном и федеральном уровнях; организацию профессиональной ориентации обучающихся через систему мероприятий, проводимых Организацией совместно с различными предприятиями, образовательными организациями, центрами </a:t>
            </a:r>
            <a:r>
              <a:rPr lang="ru-RU" sz="1050" dirty="0" err="1"/>
              <a:t>профориентационной</a:t>
            </a:r>
            <a:r>
              <a:rPr lang="ru-RU" sz="1050" dirty="0"/>
              <a:t> работы, практической подготовки;</a:t>
            </a:r>
          </a:p>
          <a:p>
            <a:pPr marL="0" indent="0">
              <a:buNone/>
            </a:pPr>
            <a:r>
              <a:rPr lang="ru-RU" sz="1050" dirty="0"/>
              <a:t> – оказание психолого-педагогической поддержки, консультационной помощи обучающимся в их профессиональной ориентации, включающей в том числе диагностику мотивации, способностей и компетенций обучающихся, необходимых для продолжения получения образования и выбора профессии.</a:t>
            </a:r>
          </a:p>
          <a:p>
            <a:pPr marL="0" indent="0">
              <a:buNone/>
            </a:pPr>
            <a:r>
              <a:rPr lang="ru-RU" sz="1050" dirty="0"/>
              <a:t>Рабочая программа воспитания реализуется в единстве урочной и внеурочной деятельности, осуществляемой Организацией, совместно с семьей и другими институтами воспитания.</a:t>
            </a:r>
          </a:p>
          <a:p>
            <a:pPr marL="0" indent="0">
              <a:buNone/>
            </a:pPr>
            <a:r>
              <a:rPr lang="ru-RU" sz="1050" dirty="0"/>
              <a:t>Рабочая программа воспитания должна предусматривать приобщение обучающихся к российским традиционным духовным ценностям, включая культурные ценности своей этнической группы, правилам и нормам поведения в российском обществе.</a:t>
            </a:r>
          </a:p>
          <a:p>
            <a:pPr marL="0" indent="0">
              <a:buNone/>
            </a:pPr>
            <a:endParaRPr lang="ru-RU" sz="1050" dirty="0"/>
          </a:p>
        </p:txBody>
      </p:sp>
    </p:spTree>
    <p:extLst>
      <p:ext uri="{BB962C8B-B14F-4D97-AF65-F5344CB8AC3E}">
        <p14:creationId xmlns:p14="http://schemas.microsoft.com/office/powerpoint/2010/main" xmlns="" val="33329917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85728"/>
            <a:ext cx="8229600" cy="1143008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Планируемые </a:t>
            </a:r>
            <a:r>
              <a:rPr lang="ru-RU" dirty="0"/>
              <a:t>личностные результаты освоения ООП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1736590344"/>
              </p:ext>
            </p:extLst>
          </p:nvPr>
        </p:nvGraphicFramePr>
        <p:xfrm>
          <a:off x="457200" y="1484786"/>
          <a:ext cx="8229600" cy="5464404"/>
        </p:xfrm>
        <a:graphic>
          <a:graphicData uri="http://schemas.openxmlformats.org/drawingml/2006/table">
            <a:tbl>
              <a:tblPr/>
              <a:tblGrid>
                <a:gridCol w="4058749"/>
                <a:gridCol w="4170851"/>
              </a:tblGrid>
              <a:tr h="442851">
                <a:tc gridSpan="2">
                  <a:txBody>
                    <a:bodyPr/>
                    <a:lstStyle/>
                    <a:p>
                      <a:pPr algn="ctr" fontAlgn="t"/>
                      <a:r>
                        <a:rPr lang="ru-RU" sz="1800" b="1" dirty="0">
                          <a:effectLst/>
                        </a:rPr>
                        <a:t>Личностные результаты</a:t>
                      </a:r>
                      <a:endParaRPr lang="ru-RU" sz="1800" dirty="0">
                        <a:effectLst/>
                      </a:endParaRPr>
                    </a:p>
                  </a:txBody>
                  <a:tcPr marL="58565" marR="58565" marT="29282" marB="29282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42851">
                <a:tc>
                  <a:txBody>
                    <a:bodyPr/>
                    <a:lstStyle/>
                    <a:p>
                      <a:pPr algn="ctr" fontAlgn="t"/>
                      <a:r>
                        <a:rPr lang="ru-RU" sz="1800" b="1" u="none" strike="noStrike">
                          <a:solidFill>
                            <a:srgbClr val="01745C"/>
                          </a:solidFill>
                          <a:effectLst/>
                          <a:hlinkClick r:id="rId2"/>
                        </a:rPr>
                        <a:t>п. 40 ФГОС НОО</a:t>
                      </a:r>
                      <a:endParaRPr lang="ru-RU" sz="1800">
                        <a:effectLst/>
                      </a:endParaRPr>
                    </a:p>
                  </a:txBody>
                  <a:tcPr marL="58565" marR="58565" marT="29282" marB="29282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800" b="1" u="none" strike="noStrike">
                          <a:solidFill>
                            <a:srgbClr val="01745C"/>
                          </a:solidFill>
                          <a:effectLst/>
                          <a:hlinkClick r:id="rId2"/>
                        </a:rPr>
                        <a:t>п. 41 ФГОС ООО</a:t>
                      </a:r>
                      <a:endParaRPr lang="ru-RU" sz="1800">
                        <a:effectLst/>
                      </a:endParaRPr>
                    </a:p>
                  </a:txBody>
                  <a:tcPr marL="58565" marR="58565" marT="29282" marB="29282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778286">
                <a:tc>
                  <a:txBody>
                    <a:bodyPr/>
                    <a:lstStyle/>
                    <a:p>
                      <a:pPr algn="l" fontAlgn="t"/>
                      <a:r>
                        <a:rPr lang="ru-RU" sz="1800">
                          <a:effectLst/>
                        </a:rPr>
                        <a:t>Формирование у обучающихся основ российской гражданской идентичности</a:t>
                      </a:r>
                    </a:p>
                  </a:txBody>
                  <a:tcPr marL="58565" marR="58565" marT="29282" marB="29282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800" dirty="0">
                          <a:effectLst/>
                        </a:rPr>
                        <a:t>Осознание российской гражданской идентичности</a:t>
                      </a:r>
                    </a:p>
                  </a:txBody>
                  <a:tcPr marL="58565" marR="58565" marT="29282" marB="29282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778286">
                <a:tc>
                  <a:txBody>
                    <a:bodyPr/>
                    <a:lstStyle/>
                    <a:p>
                      <a:pPr algn="l" fontAlgn="t"/>
                      <a:r>
                        <a:rPr lang="ru-RU" sz="1800">
                          <a:effectLst/>
                        </a:rPr>
                        <a:t>Готовность обучающихся к саморазвитию; мотивация к познанию и обучению</a:t>
                      </a:r>
                    </a:p>
                  </a:txBody>
                  <a:tcPr marL="58565" marR="58565" marT="29282" marB="29282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800">
                          <a:effectLst/>
                        </a:rPr>
                        <a:t>Готовность обучающихся к саморазвитию, самостоятельности и личностному самоопределению</a:t>
                      </a:r>
                    </a:p>
                  </a:txBody>
                  <a:tcPr marL="58565" marR="58565" marT="29282" marB="29282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778286">
                <a:tc>
                  <a:txBody>
                    <a:bodyPr/>
                    <a:lstStyle/>
                    <a:p>
                      <a:pPr algn="l" fontAlgn="t"/>
                      <a:r>
                        <a:rPr lang="ru-RU" sz="1800">
                          <a:effectLst/>
                        </a:rPr>
                        <a:t>Ценностные установки и социально значимые качества личности</a:t>
                      </a:r>
                    </a:p>
                  </a:txBody>
                  <a:tcPr marL="58565" marR="58565" marT="29282" marB="29282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800">
                          <a:effectLst/>
                        </a:rPr>
                        <a:t>Ценность самостоятельности и инициативы</a:t>
                      </a:r>
                    </a:p>
                  </a:txBody>
                  <a:tcPr marL="58565" marR="58565" marT="29282" marB="29282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778286">
                <a:tc>
                  <a:txBody>
                    <a:bodyPr/>
                    <a:lstStyle/>
                    <a:p>
                      <a:pPr algn="l" fontAlgn="t"/>
                      <a:r>
                        <a:rPr lang="ru-RU" sz="1800">
                          <a:effectLst/>
                        </a:rPr>
                        <a:t>Активное участие в социально значимой деятельности</a:t>
                      </a:r>
                    </a:p>
                  </a:txBody>
                  <a:tcPr marL="58565" marR="58565" marT="29282" marB="29282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800">
                          <a:effectLst/>
                        </a:rPr>
                        <a:t>Наличие мотивации к целенаправленной социально значимой деятельности</a:t>
                      </a:r>
                    </a:p>
                  </a:txBody>
                  <a:tcPr marL="58565" marR="58565" marT="29282" marB="29282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113720">
                <a:tc>
                  <a:txBody>
                    <a:bodyPr/>
                    <a:lstStyle/>
                    <a:p>
                      <a:pPr algn="l" fontAlgn="t"/>
                      <a:r>
                        <a:rPr lang="ru-RU" sz="1800">
                          <a:effectLst/>
                        </a:rPr>
                        <a:t> </a:t>
                      </a:r>
                    </a:p>
                  </a:txBody>
                  <a:tcPr marL="58565" marR="58565" marT="29282" marB="29282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800" dirty="0" err="1">
                          <a:effectLst/>
                        </a:rPr>
                        <a:t>Сформированность</a:t>
                      </a:r>
                      <a:r>
                        <a:rPr lang="ru-RU" sz="1800" dirty="0">
                          <a:effectLst/>
                        </a:rPr>
                        <a:t> внутренней позиции личности как особого ценностного отношения к себе, окружающим людям и жизни в целом</a:t>
                      </a:r>
                    </a:p>
                  </a:txBody>
                  <a:tcPr marL="58565" marR="58565" marT="29282" marB="29282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79117613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85728"/>
            <a:ext cx="8229600" cy="1071570"/>
          </a:xfrm>
        </p:spPr>
        <p:txBody>
          <a:bodyPr>
            <a:noAutofit/>
          </a:bodyPr>
          <a:lstStyle/>
          <a:p>
            <a:pPr algn="ctr"/>
            <a:r>
              <a:rPr lang="ru-RU" sz="3600" b="1" dirty="0" smtClean="0"/>
              <a:t>Разделы </a:t>
            </a:r>
            <a:r>
              <a:rPr lang="ru-RU" sz="3600" b="1" dirty="0"/>
              <a:t>рабочей программы воспитания</a:t>
            </a:r>
            <a:endParaRPr lang="ru-RU" sz="3600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3660522761"/>
              </p:ext>
            </p:extLst>
          </p:nvPr>
        </p:nvGraphicFramePr>
        <p:xfrm>
          <a:off x="457200" y="1340767"/>
          <a:ext cx="8229599" cy="5370107"/>
        </p:xfrm>
        <a:graphic>
          <a:graphicData uri="http://schemas.openxmlformats.org/drawingml/2006/table">
            <a:tbl>
              <a:tblPr/>
              <a:tblGrid>
                <a:gridCol w="687168"/>
                <a:gridCol w="3825882"/>
                <a:gridCol w="3716549"/>
              </a:tblGrid>
              <a:tr h="1051317">
                <a:tc>
                  <a:txBody>
                    <a:bodyPr/>
                    <a:lstStyle/>
                    <a:p>
                      <a:pPr algn="ctr" fontAlgn="t"/>
                      <a:r>
                        <a:rPr lang="ru-RU" sz="1800" b="1" dirty="0">
                          <a:effectLst/>
                        </a:rPr>
                        <a:t>№ раздела</a:t>
                      </a:r>
                      <a:endParaRPr lang="ru-RU" sz="1800" dirty="0">
                        <a:effectLst/>
                      </a:endParaRPr>
                    </a:p>
                  </a:txBody>
                  <a:tcPr marL="58565" marR="58565" marT="29282" marB="29282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800" b="1">
                          <a:effectLst/>
                        </a:rPr>
                        <a:t>Разделы рабочей программы воспитания по ФГОС-2021</a:t>
                      </a:r>
                      <a:endParaRPr lang="ru-RU" sz="1800">
                        <a:effectLst/>
                      </a:endParaRPr>
                    </a:p>
                  </a:txBody>
                  <a:tcPr marL="58565" marR="58565" marT="29282" marB="29282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800" b="1">
                          <a:effectLst/>
                        </a:rPr>
                        <a:t>Разделы примерной рабочей программы воспитания</a:t>
                      </a:r>
                      <a:endParaRPr lang="ru-RU" sz="1800">
                        <a:effectLst/>
                      </a:endParaRPr>
                    </a:p>
                  </a:txBody>
                  <a:tcPr marL="58565" marR="58565" marT="29282" marB="29282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051317">
                <a:tc>
                  <a:txBody>
                    <a:bodyPr/>
                    <a:lstStyle/>
                    <a:p>
                      <a:pPr algn="l" fontAlgn="t"/>
                      <a:r>
                        <a:rPr lang="ru-RU" sz="1800">
                          <a:effectLst/>
                        </a:rPr>
                        <a:t> 1</a:t>
                      </a:r>
                    </a:p>
                  </a:txBody>
                  <a:tcPr marL="58565" marR="58565" marT="29282" marB="29282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800" dirty="0">
                          <a:effectLst/>
                        </a:rPr>
                        <a:t>Анализ воспитательного процесса в Организации</a:t>
                      </a:r>
                    </a:p>
                  </a:txBody>
                  <a:tcPr marL="58565" marR="58565" marT="29282" marB="29282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800">
                          <a:effectLst/>
                        </a:rPr>
                        <a:t>Особенности организуемого в образовательной организации воспитательного процесса</a:t>
                      </a:r>
                    </a:p>
                  </a:txBody>
                  <a:tcPr marL="58565" marR="58565" marT="29282" marB="29282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98208">
                <a:tc>
                  <a:txBody>
                    <a:bodyPr/>
                    <a:lstStyle/>
                    <a:p>
                      <a:pPr algn="l" fontAlgn="t"/>
                      <a:r>
                        <a:rPr lang="ru-RU" sz="1800">
                          <a:effectLst/>
                        </a:rPr>
                        <a:t> 2</a:t>
                      </a:r>
                    </a:p>
                  </a:txBody>
                  <a:tcPr marL="58565" marR="58565" marT="29282" marB="29282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800">
                          <a:effectLst/>
                        </a:rPr>
                        <a:t>Цель и задачи воспитания обучающихся</a:t>
                      </a:r>
                    </a:p>
                  </a:txBody>
                  <a:tcPr marL="58565" marR="58565" marT="29282" marB="29282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800">
                          <a:effectLst/>
                        </a:rPr>
                        <a:t>Цель и задачи воспитания</a:t>
                      </a:r>
                    </a:p>
                  </a:txBody>
                  <a:tcPr marL="58565" marR="58565" marT="29282" marB="29282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04425">
                <a:tc>
                  <a:txBody>
                    <a:bodyPr/>
                    <a:lstStyle/>
                    <a:p>
                      <a:pPr algn="l" fontAlgn="t"/>
                      <a:r>
                        <a:rPr lang="ru-RU" sz="1800">
                          <a:effectLst/>
                        </a:rPr>
                        <a:t> 3</a:t>
                      </a:r>
                    </a:p>
                  </a:txBody>
                  <a:tcPr marL="58565" marR="58565" marT="29282" marB="29282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800">
                          <a:effectLst/>
                        </a:rPr>
                        <a:t>Виды, формы и содержание воспитательной деятельности с учетом специфики Организации, интересов субъектов воспитания, тематики модулей</a:t>
                      </a:r>
                    </a:p>
                  </a:txBody>
                  <a:tcPr marL="58565" marR="58565" marT="29282" marB="29282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800">
                          <a:effectLst/>
                        </a:rPr>
                        <a:t>Виды, формы и содержание деятельности</a:t>
                      </a:r>
                    </a:p>
                  </a:txBody>
                  <a:tcPr marL="58565" marR="58565" marT="29282" marB="29282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051317">
                <a:tc>
                  <a:txBody>
                    <a:bodyPr/>
                    <a:lstStyle/>
                    <a:p>
                      <a:pPr algn="l" fontAlgn="t"/>
                      <a:r>
                        <a:rPr lang="ru-RU" sz="1800">
                          <a:effectLst/>
                        </a:rPr>
                        <a:t> 4</a:t>
                      </a:r>
                    </a:p>
                  </a:txBody>
                  <a:tcPr marL="58565" marR="58565" marT="29282" marB="29282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800">
                          <a:effectLst/>
                        </a:rPr>
                        <a:t>Система поощрения социальной успешности и проявлений активной жизненной позиции обучающихся</a:t>
                      </a:r>
                    </a:p>
                  </a:txBody>
                  <a:tcPr marL="58565" marR="58565" marT="29282" marB="29282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800" dirty="0">
                          <a:effectLst/>
                        </a:rPr>
                        <a:t>Основные направления самоанализа воспитательной работы</a:t>
                      </a:r>
                    </a:p>
                  </a:txBody>
                  <a:tcPr marL="58565" marR="58565" marT="29282" marB="29282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351840768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21</TotalTime>
  <Words>683</Words>
  <Application>Microsoft Office PowerPoint</Application>
  <PresentationFormat>Экран (4:3)</PresentationFormat>
  <Paragraphs>146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Поток</vt:lpstr>
      <vt:lpstr>Как разработать Программу воспитания</vt:lpstr>
      <vt:lpstr>Рабочая программа воспитания входит в содержательный раздел ООП НОО и ООО. (п. 31.3 ФГОС НОО, п. 32.3 ФГОС ООО)</vt:lpstr>
      <vt:lpstr>Требования к структуре рабочей программы воспитания</vt:lpstr>
      <vt:lpstr>Слайд 4</vt:lpstr>
      <vt:lpstr>Требования ФГОС НОО к содержательному разделу ООП в части рабочей программы воспитания</vt:lpstr>
      <vt:lpstr>Требования ФГОС ООО к содержательному разделу ООП в части рабочей программы воспитания</vt:lpstr>
      <vt:lpstr>Требования ФГОС ООО к содержательному разделу ООП в части рабочей программы воспитания</vt:lpstr>
      <vt:lpstr>Планируемые личностные результаты освоения ООП</vt:lpstr>
      <vt:lpstr>Разделы рабочей программы воспитания</vt:lpstr>
      <vt:lpstr>Инвариантные и вариативные модули рабочей программы воспитания</vt:lpstr>
      <vt:lpstr>Модуль «Школьный урок»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Как разработать Программу воспитания</dc:title>
  <dc:creator>УВР</dc:creator>
  <cp:lastModifiedBy>Жанна Борисовна</cp:lastModifiedBy>
  <cp:revision>4</cp:revision>
  <dcterms:created xsi:type="dcterms:W3CDTF">2022-05-12T08:52:51Z</dcterms:created>
  <dcterms:modified xsi:type="dcterms:W3CDTF">2022-05-13T01:26:40Z</dcterms:modified>
</cp:coreProperties>
</file>